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22"/>
  </p:notesMasterIdLst>
  <p:handoutMasterIdLst>
    <p:handoutMasterId r:id="rId23"/>
  </p:handoutMasterIdLst>
  <p:sldIdLst>
    <p:sldId id="257" r:id="rId2"/>
    <p:sldId id="258" r:id="rId3"/>
    <p:sldId id="259" r:id="rId4"/>
    <p:sldId id="271" r:id="rId5"/>
    <p:sldId id="260" r:id="rId6"/>
    <p:sldId id="261" r:id="rId7"/>
    <p:sldId id="262" r:id="rId8"/>
    <p:sldId id="266" r:id="rId9"/>
    <p:sldId id="272" r:id="rId10"/>
    <p:sldId id="264" r:id="rId11"/>
    <p:sldId id="265" r:id="rId12"/>
    <p:sldId id="273" r:id="rId13"/>
    <p:sldId id="267" r:id="rId14"/>
    <p:sldId id="274" r:id="rId15"/>
    <p:sldId id="268" r:id="rId16"/>
    <p:sldId id="275" r:id="rId17"/>
    <p:sldId id="270" r:id="rId18"/>
    <p:sldId id="276" r:id="rId19"/>
    <p:sldId id="277" r:id="rId20"/>
    <p:sldId id="278" r:id="rId21"/>
  </p:sldIdLst>
  <p:sldSz cx="12192000" cy="6858000"/>
  <p:notesSz cx="6854825" cy="96647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p" initials="h" lastIdx="2" clrIdx="0">
    <p:extLst>
      <p:ext uri="{19B8F6BF-5375-455C-9EA6-DF929625EA0E}">
        <p15:presenceInfo xmlns:p15="http://schemas.microsoft.com/office/powerpoint/2012/main" userId="hp"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4" d="100"/>
          <a:sy n="74" d="100"/>
        </p:scale>
        <p:origin x="576" y="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image" Target="../media/image2.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0424" cy="483235"/>
          </a:xfrm>
          <a:prstGeom prst="rect">
            <a:avLst/>
          </a:prstGeom>
        </p:spPr>
        <p:txBody>
          <a:bodyPr vert="horz" lIns="91440" tIns="45720" rIns="91440" bIns="45720" rtlCol="0"/>
          <a:lstStyle>
            <a:lvl1pPr algn="l">
              <a:defRPr sz="1200"/>
            </a:lvl1pPr>
          </a:lstStyle>
          <a:p>
            <a:endParaRPr lang="fr-FR"/>
          </a:p>
        </p:txBody>
      </p:sp>
      <p:sp>
        <p:nvSpPr>
          <p:cNvPr id="3" name="Date Placeholder 2"/>
          <p:cNvSpPr>
            <a:spLocks noGrp="1"/>
          </p:cNvSpPr>
          <p:nvPr>
            <p:ph type="dt" sz="quarter" idx="1"/>
          </p:nvPr>
        </p:nvSpPr>
        <p:spPr>
          <a:xfrm>
            <a:off x="3882815" y="0"/>
            <a:ext cx="2970424" cy="483235"/>
          </a:xfrm>
          <a:prstGeom prst="rect">
            <a:avLst/>
          </a:prstGeom>
        </p:spPr>
        <p:txBody>
          <a:bodyPr vert="horz" lIns="91440" tIns="45720" rIns="91440" bIns="45720" rtlCol="0"/>
          <a:lstStyle>
            <a:lvl1pPr algn="r">
              <a:defRPr sz="1200"/>
            </a:lvl1pPr>
          </a:lstStyle>
          <a:p>
            <a:fld id="{3D06628B-1A04-464A-98EE-0C45FBE9268C}" type="datetimeFigureOut">
              <a:rPr lang="fr-FR" smtClean="0"/>
              <a:t>07/02/2017</a:t>
            </a:fld>
            <a:endParaRPr lang="fr-FR"/>
          </a:p>
        </p:txBody>
      </p:sp>
      <p:sp>
        <p:nvSpPr>
          <p:cNvPr id="4" name="Footer Placeholder 3"/>
          <p:cNvSpPr>
            <a:spLocks noGrp="1"/>
          </p:cNvSpPr>
          <p:nvPr>
            <p:ph type="ftr" sz="quarter" idx="2"/>
          </p:nvPr>
        </p:nvSpPr>
        <p:spPr>
          <a:xfrm>
            <a:off x="0" y="9179788"/>
            <a:ext cx="2970424" cy="483235"/>
          </a:xfrm>
          <a:prstGeom prst="rect">
            <a:avLst/>
          </a:prstGeom>
        </p:spPr>
        <p:txBody>
          <a:bodyPr vert="horz" lIns="91440" tIns="45720" rIns="91440" bIns="45720" rtlCol="0" anchor="b"/>
          <a:lstStyle>
            <a:lvl1pPr algn="l">
              <a:defRPr sz="1200"/>
            </a:lvl1pPr>
          </a:lstStyle>
          <a:p>
            <a:endParaRPr lang="fr-FR"/>
          </a:p>
        </p:txBody>
      </p:sp>
      <p:sp>
        <p:nvSpPr>
          <p:cNvPr id="5" name="Slide Number Placeholder 4"/>
          <p:cNvSpPr>
            <a:spLocks noGrp="1"/>
          </p:cNvSpPr>
          <p:nvPr>
            <p:ph type="sldNum" sz="quarter" idx="3"/>
          </p:nvPr>
        </p:nvSpPr>
        <p:spPr>
          <a:xfrm>
            <a:off x="3882815" y="9179788"/>
            <a:ext cx="2970424" cy="483235"/>
          </a:xfrm>
          <a:prstGeom prst="rect">
            <a:avLst/>
          </a:prstGeom>
        </p:spPr>
        <p:txBody>
          <a:bodyPr vert="horz" lIns="91440" tIns="45720" rIns="91440" bIns="45720" rtlCol="0" anchor="b"/>
          <a:lstStyle>
            <a:lvl1pPr algn="r">
              <a:defRPr sz="1200"/>
            </a:lvl1pPr>
          </a:lstStyle>
          <a:p>
            <a:fld id="{F5B87F17-77DE-4095-AB0D-561B0E70601D}" type="slidenum">
              <a:rPr lang="fr-FR" smtClean="0"/>
              <a:t>‹N°›</a:t>
            </a:fld>
            <a:endParaRPr lang="fr-FR"/>
          </a:p>
        </p:txBody>
      </p:sp>
    </p:spTree>
    <p:extLst>
      <p:ext uri="{BB962C8B-B14F-4D97-AF65-F5344CB8AC3E}">
        <p14:creationId xmlns:p14="http://schemas.microsoft.com/office/powerpoint/2010/main" val="376657222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0424" cy="483235"/>
          </a:xfrm>
          <a:prstGeom prst="rect">
            <a:avLst/>
          </a:prstGeom>
        </p:spPr>
        <p:txBody>
          <a:bodyPr vert="horz" lIns="91440" tIns="45720" rIns="91440" bIns="45720" rtlCol="0"/>
          <a:lstStyle>
            <a:lvl1pPr algn="l">
              <a:defRPr sz="1200"/>
            </a:lvl1pPr>
          </a:lstStyle>
          <a:p>
            <a:endParaRPr lang="fr-FR"/>
          </a:p>
        </p:txBody>
      </p:sp>
      <p:sp>
        <p:nvSpPr>
          <p:cNvPr id="3" name="Date Placeholder 2"/>
          <p:cNvSpPr>
            <a:spLocks noGrp="1"/>
          </p:cNvSpPr>
          <p:nvPr>
            <p:ph type="dt" idx="1"/>
          </p:nvPr>
        </p:nvSpPr>
        <p:spPr>
          <a:xfrm>
            <a:off x="3882815" y="0"/>
            <a:ext cx="2970424" cy="483235"/>
          </a:xfrm>
          <a:prstGeom prst="rect">
            <a:avLst/>
          </a:prstGeom>
        </p:spPr>
        <p:txBody>
          <a:bodyPr vert="horz" lIns="91440" tIns="45720" rIns="91440" bIns="45720" rtlCol="0"/>
          <a:lstStyle>
            <a:lvl1pPr algn="r">
              <a:defRPr sz="1200"/>
            </a:lvl1pPr>
          </a:lstStyle>
          <a:p>
            <a:fld id="{99C45180-512E-445B-B67F-C2DBDAE3D35B}" type="datetimeFigureOut">
              <a:rPr lang="fr-FR" smtClean="0"/>
              <a:t>07/02/2017</a:t>
            </a:fld>
            <a:endParaRPr lang="fr-FR"/>
          </a:p>
        </p:txBody>
      </p:sp>
      <p:sp>
        <p:nvSpPr>
          <p:cNvPr id="4" name="Slide Image Placeholder 3"/>
          <p:cNvSpPr>
            <a:spLocks noGrp="1" noRot="1" noChangeAspect="1"/>
          </p:cNvSpPr>
          <p:nvPr>
            <p:ph type="sldImg" idx="2"/>
          </p:nvPr>
        </p:nvSpPr>
        <p:spPr>
          <a:xfrm>
            <a:off x="206375" y="725488"/>
            <a:ext cx="6442075" cy="3624262"/>
          </a:xfrm>
          <a:prstGeom prst="rect">
            <a:avLst/>
          </a:prstGeom>
          <a:noFill/>
          <a:ln w="12700">
            <a:solidFill>
              <a:prstClr val="black"/>
            </a:solidFill>
          </a:ln>
        </p:spPr>
        <p:txBody>
          <a:bodyPr vert="horz" lIns="91440" tIns="45720" rIns="91440" bIns="45720" rtlCol="0" anchor="ctr"/>
          <a:lstStyle/>
          <a:p>
            <a:endParaRPr lang="fr-FR"/>
          </a:p>
        </p:txBody>
      </p:sp>
      <p:sp>
        <p:nvSpPr>
          <p:cNvPr id="5" name="Notes Placeholder 4"/>
          <p:cNvSpPr>
            <a:spLocks noGrp="1"/>
          </p:cNvSpPr>
          <p:nvPr>
            <p:ph type="body" sz="quarter" idx="3"/>
          </p:nvPr>
        </p:nvSpPr>
        <p:spPr>
          <a:xfrm>
            <a:off x="685483" y="4590733"/>
            <a:ext cx="5483860" cy="4349115"/>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6" name="Footer Placeholder 5"/>
          <p:cNvSpPr>
            <a:spLocks noGrp="1"/>
          </p:cNvSpPr>
          <p:nvPr>
            <p:ph type="ftr" sz="quarter" idx="4"/>
          </p:nvPr>
        </p:nvSpPr>
        <p:spPr>
          <a:xfrm>
            <a:off x="0" y="9179788"/>
            <a:ext cx="2970424" cy="483235"/>
          </a:xfrm>
          <a:prstGeom prst="rect">
            <a:avLst/>
          </a:prstGeom>
        </p:spPr>
        <p:txBody>
          <a:bodyPr vert="horz" lIns="91440" tIns="45720" rIns="91440" bIns="45720" rtlCol="0" anchor="b"/>
          <a:lstStyle>
            <a:lvl1pPr algn="l">
              <a:defRPr sz="1200"/>
            </a:lvl1pPr>
          </a:lstStyle>
          <a:p>
            <a:endParaRPr lang="fr-FR"/>
          </a:p>
        </p:txBody>
      </p:sp>
      <p:sp>
        <p:nvSpPr>
          <p:cNvPr id="7" name="Slide Number Placeholder 6"/>
          <p:cNvSpPr>
            <a:spLocks noGrp="1"/>
          </p:cNvSpPr>
          <p:nvPr>
            <p:ph type="sldNum" sz="quarter" idx="5"/>
          </p:nvPr>
        </p:nvSpPr>
        <p:spPr>
          <a:xfrm>
            <a:off x="3882815" y="9179788"/>
            <a:ext cx="2970424" cy="483235"/>
          </a:xfrm>
          <a:prstGeom prst="rect">
            <a:avLst/>
          </a:prstGeom>
        </p:spPr>
        <p:txBody>
          <a:bodyPr vert="horz" lIns="91440" tIns="45720" rIns="91440" bIns="45720" rtlCol="0" anchor="b"/>
          <a:lstStyle>
            <a:lvl1pPr algn="r">
              <a:defRPr sz="1200"/>
            </a:lvl1pPr>
          </a:lstStyle>
          <a:p>
            <a:fld id="{35FCDBF9-84CB-4035-BC2B-EC71429C9658}" type="slidenum">
              <a:rPr lang="fr-FR" smtClean="0"/>
              <a:t>‹N°›</a:t>
            </a:fld>
            <a:endParaRPr lang="fr-FR"/>
          </a:p>
        </p:txBody>
      </p:sp>
    </p:spTree>
    <p:extLst>
      <p:ext uri="{BB962C8B-B14F-4D97-AF65-F5344CB8AC3E}">
        <p14:creationId xmlns:p14="http://schemas.microsoft.com/office/powerpoint/2010/main" val="18198587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12201452"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914400" y="1752602"/>
            <a:ext cx="103632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914400" y="3611607"/>
            <a:ext cx="103632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5019" y="4953000"/>
            <a:ext cx="12197020"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FDDFDAA6-7369-4D83-9316-660663EFAD36}" type="datetime1">
              <a:rPr lang="fr-FR" smtClean="0"/>
              <a:t>07/02/2017</a:t>
            </a:fld>
            <a:endParaRPr lang="fr-FR"/>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r>
              <a:rPr lang="fr-FR" smtClean="0"/>
              <a:t>Présenté par:  HOWANOU Albert                                    Honorable Député  à  l’Assemblée Nationale Togolaise</a:t>
            </a:r>
            <a:endParaRPr lang="fr-FR"/>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5F94C2EE-CB1A-4087-B471-9883D5E8EC8E}" type="slidenum">
              <a:rPr lang="fr-FR" smtClean="0"/>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1481330"/>
            <a:ext cx="109728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DA3A48B-C516-4C82-867B-92CC6D585A0A}" type="datetime1">
              <a:rPr lang="fr-FR" smtClean="0"/>
              <a:t>07/02/2017</a:t>
            </a:fld>
            <a:endParaRPr lang="fr-FR"/>
          </a:p>
        </p:txBody>
      </p:sp>
      <p:sp>
        <p:nvSpPr>
          <p:cNvPr id="5" name="Footer Placeholder 4"/>
          <p:cNvSpPr>
            <a:spLocks noGrp="1"/>
          </p:cNvSpPr>
          <p:nvPr>
            <p:ph type="ftr" sz="quarter" idx="11"/>
          </p:nvPr>
        </p:nvSpPr>
        <p:spPr/>
        <p:txBody>
          <a:bodyPr/>
          <a:lstStyle>
            <a:extLst/>
          </a:lstStyle>
          <a:p>
            <a:r>
              <a:rPr lang="fr-FR" smtClean="0"/>
              <a:t>Présenté par:  HOWANOU Albert                                    Honorable Député  à  l’Assemblée Nationale Togolaise</a:t>
            </a:r>
            <a:endParaRPr lang="fr-FR"/>
          </a:p>
        </p:txBody>
      </p:sp>
      <p:sp>
        <p:nvSpPr>
          <p:cNvPr id="6" name="Slide Number Placeholder 5"/>
          <p:cNvSpPr>
            <a:spLocks noGrp="1"/>
          </p:cNvSpPr>
          <p:nvPr>
            <p:ph type="sldNum" sz="quarter" idx="12"/>
          </p:nvPr>
        </p:nvSpPr>
        <p:spPr/>
        <p:txBody>
          <a:bodyPr/>
          <a:lstStyle>
            <a:extLst/>
          </a:lstStyle>
          <a:p>
            <a:fld id="{5F94C2EE-CB1A-4087-B471-9883D5E8EC8E}" type="slidenum">
              <a:rPr lang="fr-FR" smtClean="0"/>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25351" y="274641"/>
            <a:ext cx="236996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41"/>
            <a:ext cx="84328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5FA8282-26E2-4C6A-8BA4-28722E2B03A3}" type="datetime1">
              <a:rPr lang="fr-FR" smtClean="0"/>
              <a:t>07/02/2017</a:t>
            </a:fld>
            <a:endParaRPr lang="fr-FR"/>
          </a:p>
        </p:txBody>
      </p:sp>
      <p:sp>
        <p:nvSpPr>
          <p:cNvPr id="5" name="Footer Placeholder 4"/>
          <p:cNvSpPr>
            <a:spLocks noGrp="1"/>
          </p:cNvSpPr>
          <p:nvPr>
            <p:ph type="ftr" sz="quarter" idx="11"/>
          </p:nvPr>
        </p:nvSpPr>
        <p:spPr/>
        <p:txBody>
          <a:bodyPr/>
          <a:lstStyle>
            <a:extLst/>
          </a:lstStyle>
          <a:p>
            <a:r>
              <a:rPr lang="fr-FR" smtClean="0"/>
              <a:t>Présenté par:  HOWANOU Albert                                    Honorable Député  à  l’Assemblée Nationale Togolaise</a:t>
            </a:r>
            <a:endParaRPr lang="fr-FR"/>
          </a:p>
        </p:txBody>
      </p:sp>
      <p:sp>
        <p:nvSpPr>
          <p:cNvPr id="6" name="Slide Number Placeholder 5"/>
          <p:cNvSpPr>
            <a:spLocks noGrp="1"/>
          </p:cNvSpPr>
          <p:nvPr>
            <p:ph type="sldNum" sz="quarter" idx="12"/>
          </p:nvPr>
        </p:nvSpPr>
        <p:spPr/>
        <p:txBody>
          <a:bodyPr/>
          <a:lstStyle>
            <a:extLst/>
          </a:lstStyle>
          <a:p>
            <a:fld id="{5F94C2EE-CB1A-4087-B471-9883D5E8EC8E}" type="slidenum">
              <a:rPr lang="fr-FR" smtClean="0"/>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67435CC6-C98A-4FD9-827C-BF2FB2637AC6}" type="datetime1">
              <a:rPr lang="fr-FR" smtClean="0"/>
              <a:t>07/02/2017</a:t>
            </a:fld>
            <a:endParaRPr lang="fr-FR"/>
          </a:p>
        </p:txBody>
      </p:sp>
      <p:sp>
        <p:nvSpPr>
          <p:cNvPr id="5" name="Footer Placeholder 4"/>
          <p:cNvSpPr>
            <a:spLocks noGrp="1"/>
          </p:cNvSpPr>
          <p:nvPr>
            <p:ph type="ftr" sz="quarter" idx="11"/>
          </p:nvPr>
        </p:nvSpPr>
        <p:spPr/>
        <p:txBody>
          <a:bodyPr/>
          <a:lstStyle>
            <a:extLst/>
          </a:lstStyle>
          <a:p>
            <a:r>
              <a:rPr lang="fr-FR" smtClean="0"/>
              <a:t>Présenté par:  HOWANOU Albert                                    Honorable Député  à  l’Assemblée Nationale Togolaise</a:t>
            </a:r>
            <a:endParaRPr lang="fr-FR"/>
          </a:p>
        </p:txBody>
      </p:sp>
      <p:sp>
        <p:nvSpPr>
          <p:cNvPr id="6" name="Slide Number Placeholder 5"/>
          <p:cNvSpPr>
            <a:spLocks noGrp="1"/>
          </p:cNvSpPr>
          <p:nvPr>
            <p:ph type="sldNum" sz="quarter" idx="12"/>
          </p:nvPr>
        </p:nvSpPr>
        <p:spPr/>
        <p:txBody>
          <a:bodyPr/>
          <a:lstStyle>
            <a:extLst/>
          </a:lstStyle>
          <a:p>
            <a:fld id="{5F94C2EE-CB1A-4087-B471-9883D5E8EC8E}" type="slidenum">
              <a:rPr lang="fr-FR" smtClean="0"/>
              <a:t>‹N°›</a:t>
            </a:fld>
            <a:endParaRPr lang="fr-FR"/>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63168" y="1059712"/>
            <a:ext cx="103632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5230284" y="2931712"/>
            <a:ext cx="6096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2C88F0F0-3DBC-4047-9FD2-CE61ABDFDA77}" type="datetime1">
              <a:rPr lang="fr-FR" smtClean="0"/>
              <a:t>07/02/2017</a:t>
            </a:fld>
            <a:endParaRPr lang="fr-FR"/>
          </a:p>
        </p:txBody>
      </p:sp>
      <p:sp>
        <p:nvSpPr>
          <p:cNvPr id="5" name="Footer Placeholder 4"/>
          <p:cNvSpPr>
            <a:spLocks noGrp="1"/>
          </p:cNvSpPr>
          <p:nvPr>
            <p:ph type="ftr" sz="quarter" idx="11"/>
          </p:nvPr>
        </p:nvSpPr>
        <p:spPr/>
        <p:txBody>
          <a:bodyPr/>
          <a:lstStyle>
            <a:extLst/>
          </a:lstStyle>
          <a:p>
            <a:r>
              <a:rPr lang="fr-FR" smtClean="0"/>
              <a:t>Présenté par:  HOWANOU Albert                                    Honorable Député  à  l’Assemblée Nationale Togolaise</a:t>
            </a:r>
            <a:endParaRPr lang="fr-FR"/>
          </a:p>
        </p:txBody>
      </p:sp>
      <p:sp>
        <p:nvSpPr>
          <p:cNvPr id="6" name="Slide Number Placeholder 5"/>
          <p:cNvSpPr>
            <a:spLocks noGrp="1"/>
          </p:cNvSpPr>
          <p:nvPr>
            <p:ph type="sldNum" sz="quarter" idx="12"/>
          </p:nvPr>
        </p:nvSpPr>
        <p:spPr/>
        <p:txBody>
          <a:bodyPr/>
          <a:lstStyle>
            <a:extLst/>
          </a:lstStyle>
          <a:p>
            <a:fld id="{5F94C2EE-CB1A-4087-B471-9883D5E8EC8E}" type="slidenum">
              <a:rPr lang="fr-FR" smtClean="0"/>
              <a:t>‹N°›</a:t>
            </a:fld>
            <a:endParaRPr lang="fr-FR"/>
          </a:p>
        </p:txBody>
      </p:sp>
      <p:sp>
        <p:nvSpPr>
          <p:cNvPr id="7" name="Chevron 6"/>
          <p:cNvSpPr/>
          <p:nvPr/>
        </p:nvSpPr>
        <p:spPr>
          <a:xfrm>
            <a:off x="4848907" y="3005472"/>
            <a:ext cx="24384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4600352" y="3005472"/>
            <a:ext cx="24384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09600" y="1481329"/>
            <a:ext cx="53848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6197600" y="1481329"/>
            <a:ext cx="53848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8BE0FC90-0715-428C-83EF-05F33BD55DD1}" type="datetime1">
              <a:rPr lang="fr-FR" smtClean="0"/>
              <a:t>07/02/2017</a:t>
            </a:fld>
            <a:endParaRPr lang="fr-FR"/>
          </a:p>
        </p:txBody>
      </p:sp>
      <p:sp>
        <p:nvSpPr>
          <p:cNvPr id="6" name="Footer Placeholder 5"/>
          <p:cNvSpPr>
            <a:spLocks noGrp="1"/>
          </p:cNvSpPr>
          <p:nvPr>
            <p:ph type="ftr" sz="quarter" idx="11"/>
          </p:nvPr>
        </p:nvSpPr>
        <p:spPr/>
        <p:txBody>
          <a:bodyPr/>
          <a:lstStyle>
            <a:extLst/>
          </a:lstStyle>
          <a:p>
            <a:r>
              <a:rPr lang="fr-FR" smtClean="0"/>
              <a:t>Présenté par:  HOWANOU Albert                                    Honorable Député  à  l’Assemblée Nationale Togolaise</a:t>
            </a:r>
            <a:endParaRPr lang="fr-FR"/>
          </a:p>
        </p:txBody>
      </p:sp>
      <p:sp>
        <p:nvSpPr>
          <p:cNvPr id="7" name="Slide Number Placeholder 6"/>
          <p:cNvSpPr>
            <a:spLocks noGrp="1"/>
          </p:cNvSpPr>
          <p:nvPr>
            <p:ph type="sldNum" sz="quarter" idx="12"/>
          </p:nvPr>
        </p:nvSpPr>
        <p:spPr/>
        <p:txBody>
          <a:bodyPr/>
          <a:lstStyle>
            <a:extLst/>
          </a:lstStyle>
          <a:p>
            <a:fld id="{5F94C2EE-CB1A-4087-B471-9883D5E8EC8E}" type="slidenum">
              <a:rPr lang="fr-FR" smtClean="0"/>
              <a:t>‹N°›</a:t>
            </a:fld>
            <a:endParaRPr lang="fr-FR"/>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109728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609600" y="5410200"/>
            <a:ext cx="5386917"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6193369" y="5410200"/>
            <a:ext cx="5389033"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609600" y="1444295"/>
            <a:ext cx="5386917"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6193368" y="1444295"/>
            <a:ext cx="5389033"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AD3D9C43-5153-49FF-B25C-9748EA2FCFD1}" type="datetime1">
              <a:rPr lang="fr-FR" smtClean="0"/>
              <a:t>07/02/2017</a:t>
            </a:fld>
            <a:endParaRPr lang="fr-FR"/>
          </a:p>
        </p:txBody>
      </p:sp>
      <p:sp>
        <p:nvSpPr>
          <p:cNvPr id="8" name="Footer Placeholder 7"/>
          <p:cNvSpPr>
            <a:spLocks noGrp="1"/>
          </p:cNvSpPr>
          <p:nvPr>
            <p:ph type="ftr" sz="quarter" idx="11"/>
          </p:nvPr>
        </p:nvSpPr>
        <p:spPr/>
        <p:txBody>
          <a:bodyPr/>
          <a:lstStyle>
            <a:extLst/>
          </a:lstStyle>
          <a:p>
            <a:r>
              <a:rPr lang="fr-FR" smtClean="0"/>
              <a:t>Présenté par:  HOWANOU Albert                                    Honorable Député  à  l’Assemblée Nationale Togolaise</a:t>
            </a:r>
            <a:endParaRPr lang="fr-FR"/>
          </a:p>
        </p:txBody>
      </p:sp>
      <p:sp>
        <p:nvSpPr>
          <p:cNvPr id="9" name="Slide Number Placeholder 8"/>
          <p:cNvSpPr>
            <a:spLocks noGrp="1"/>
          </p:cNvSpPr>
          <p:nvPr>
            <p:ph type="sldNum" sz="quarter" idx="12"/>
          </p:nvPr>
        </p:nvSpPr>
        <p:spPr/>
        <p:txBody>
          <a:bodyPr/>
          <a:lstStyle>
            <a:extLst/>
          </a:lstStyle>
          <a:p>
            <a:fld id="{5F94C2EE-CB1A-4087-B471-9883D5E8EC8E}" type="slidenum">
              <a:rPr lang="fr-FR" smtClean="0"/>
              <a:t>‹N°›</a:t>
            </a:fld>
            <a:endParaRPr lang="fr-FR"/>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A6C55309-F7AB-49DE-A26F-5745DF09EED2}" type="datetime1">
              <a:rPr lang="fr-FR" smtClean="0"/>
              <a:t>07/02/2017</a:t>
            </a:fld>
            <a:endParaRPr lang="fr-FR"/>
          </a:p>
        </p:txBody>
      </p:sp>
      <p:sp>
        <p:nvSpPr>
          <p:cNvPr id="4" name="Footer Placeholder 3"/>
          <p:cNvSpPr>
            <a:spLocks noGrp="1"/>
          </p:cNvSpPr>
          <p:nvPr>
            <p:ph type="ftr" sz="quarter" idx="11"/>
          </p:nvPr>
        </p:nvSpPr>
        <p:spPr/>
        <p:txBody>
          <a:bodyPr/>
          <a:lstStyle>
            <a:extLst/>
          </a:lstStyle>
          <a:p>
            <a:r>
              <a:rPr lang="fr-FR" smtClean="0"/>
              <a:t>Présenté par:  HOWANOU Albert                                    Honorable Député  à  l’Assemblée Nationale Togolaise</a:t>
            </a:r>
            <a:endParaRPr lang="fr-FR"/>
          </a:p>
        </p:txBody>
      </p:sp>
      <p:sp>
        <p:nvSpPr>
          <p:cNvPr id="5" name="Slide Number Placeholder 4"/>
          <p:cNvSpPr>
            <a:spLocks noGrp="1"/>
          </p:cNvSpPr>
          <p:nvPr>
            <p:ph type="sldNum" sz="quarter" idx="12"/>
          </p:nvPr>
        </p:nvSpPr>
        <p:spPr/>
        <p:txBody>
          <a:bodyPr/>
          <a:lstStyle>
            <a:extLst/>
          </a:lstStyle>
          <a:p>
            <a:fld id="{5F94C2EE-CB1A-4087-B471-9883D5E8EC8E}" type="slidenum">
              <a:rPr lang="fr-FR" smtClean="0"/>
              <a:t>‹N°›</a:t>
            </a:fld>
            <a:endParaRPr lang="fr-FR"/>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9439280D-B408-4563-AD10-FDED340D161F}" type="datetime1">
              <a:rPr lang="fr-FR" smtClean="0"/>
              <a:t>07/02/2017</a:t>
            </a:fld>
            <a:endParaRPr lang="fr-FR"/>
          </a:p>
        </p:txBody>
      </p:sp>
      <p:sp>
        <p:nvSpPr>
          <p:cNvPr id="3" name="Footer Placeholder 2"/>
          <p:cNvSpPr>
            <a:spLocks noGrp="1"/>
          </p:cNvSpPr>
          <p:nvPr>
            <p:ph type="ftr" sz="quarter" idx="11"/>
          </p:nvPr>
        </p:nvSpPr>
        <p:spPr/>
        <p:txBody>
          <a:bodyPr/>
          <a:lstStyle>
            <a:extLst/>
          </a:lstStyle>
          <a:p>
            <a:r>
              <a:rPr lang="fr-FR" smtClean="0"/>
              <a:t>Présenté par:  HOWANOU Albert                                    Honorable Député  à  l’Assemblée Nationale Togolaise</a:t>
            </a:r>
            <a:endParaRPr lang="fr-FR"/>
          </a:p>
        </p:txBody>
      </p:sp>
      <p:sp>
        <p:nvSpPr>
          <p:cNvPr id="4" name="Slide Number Placeholder 3"/>
          <p:cNvSpPr>
            <a:spLocks noGrp="1"/>
          </p:cNvSpPr>
          <p:nvPr>
            <p:ph type="sldNum" sz="quarter" idx="12"/>
          </p:nvPr>
        </p:nvSpPr>
        <p:spPr/>
        <p:txBody>
          <a:bodyPr/>
          <a:lstStyle>
            <a:extLst/>
          </a:lstStyle>
          <a:p>
            <a:fld id="{5F94C2EE-CB1A-4087-B471-9883D5E8EC8E}" type="slidenum">
              <a:rPr lang="fr-FR" smtClean="0"/>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219200" y="4876800"/>
            <a:ext cx="9975701"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5892800" y="5355102"/>
            <a:ext cx="5299456"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1219200" y="274320"/>
            <a:ext cx="9973056"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8969376" y="6407944"/>
            <a:ext cx="2560320" cy="365760"/>
          </a:xfrm>
        </p:spPr>
        <p:txBody>
          <a:bodyPr/>
          <a:lstStyle>
            <a:extLst/>
          </a:lstStyle>
          <a:p>
            <a:fld id="{A8F561DE-C26E-441A-807C-8841B3D014C8}" type="datetime1">
              <a:rPr lang="fr-FR" smtClean="0"/>
              <a:t>07/02/2017</a:t>
            </a:fld>
            <a:endParaRPr lang="fr-FR"/>
          </a:p>
        </p:txBody>
      </p:sp>
      <p:sp>
        <p:nvSpPr>
          <p:cNvPr id="6" name="Footer Placeholder 5"/>
          <p:cNvSpPr>
            <a:spLocks noGrp="1"/>
          </p:cNvSpPr>
          <p:nvPr>
            <p:ph type="ftr" sz="quarter" idx="11"/>
          </p:nvPr>
        </p:nvSpPr>
        <p:spPr/>
        <p:txBody>
          <a:bodyPr/>
          <a:lstStyle>
            <a:extLst/>
          </a:lstStyle>
          <a:p>
            <a:r>
              <a:rPr lang="fr-FR" smtClean="0"/>
              <a:t>Présenté par:  HOWANOU Albert                                    Honorable Député  à  l’Assemblée Nationale Togolaise</a:t>
            </a:r>
            <a:endParaRPr lang="fr-FR"/>
          </a:p>
        </p:txBody>
      </p:sp>
      <p:sp>
        <p:nvSpPr>
          <p:cNvPr id="7" name="Slide Number Placeholder 6"/>
          <p:cNvSpPr>
            <a:spLocks noGrp="1"/>
          </p:cNvSpPr>
          <p:nvPr>
            <p:ph type="sldNum" sz="quarter" idx="12"/>
          </p:nvPr>
        </p:nvSpPr>
        <p:spPr/>
        <p:txBody>
          <a:bodyPr/>
          <a:lstStyle>
            <a:extLst/>
          </a:lstStyle>
          <a:p>
            <a:fld id="{5F94C2EE-CB1A-4087-B471-9883D5E8EC8E}" type="slidenum">
              <a:rPr lang="fr-FR" smtClean="0"/>
              <a:t>‹N°›</a:t>
            </a:fld>
            <a:endParaRPr lang="fr-FR"/>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521643" y="5443402"/>
            <a:ext cx="95504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304800" y="189968"/>
            <a:ext cx="115824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FFED38EF-1D9F-4200-8B47-6571EF954BF7}" type="datetime1">
              <a:rPr lang="fr-FR" smtClean="0"/>
              <a:t>07/02/2017</a:t>
            </a:fld>
            <a:endParaRPr lang="fr-FR"/>
          </a:p>
        </p:txBody>
      </p:sp>
      <p:sp>
        <p:nvSpPr>
          <p:cNvPr id="6" name="Footer Placeholder 5"/>
          <p:cNvSpPr>
            <a:spLocks noGrp="1"/>
          </p:cNvSpPr>
          <p:nvPr>
            <p:ph type="ftr" sz="quarter" idx="11"/>
          </p:nvPr>
        </p:nvSpPr>
        <p:spPr>
          <a:xfrm>
            <a:off x="5840097" y="6407945"/>
            <a:ext cx="3134241" cy="365125"/>
          </a:xfrm>
        </p:spPr>
        <p:txBody>
          <a:bodyPr/>
          <a:lstStyle>
            <a:lvl1pPr>
              <a:defRPr>
                <a:solidFill>
                  <a:schemeClr val="tx1"/>
                </a:solidFill>
              </a:defRPr>
            </a:lvl1pPr>
            <a:extLst/>
          </a:lstStyle>
          <a:p>
            <a:r>
              <a:rPr lang="fr-FR" smtClean="0"/>
              <a:t>Présenté par:  HOWANOU Albert                                    Honorable Député  à  l’Assemblée Nationale Togolaise</a:t>
            </a:r>
            <a:endParaRPr lang="fr-FR"/>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5F94C2EE-CB1A-4087-B471-9883D5E8EC8E}" type="slidenum">
              <a:rPr lang="fr-FR" smtClean="0"/>
              <a:t>‹N°›</a:t>
            </a:fld>
            <a:endParaRPr lang="fr-FR"/>
          </a:p>
        </p:txBody>
      </p:sp>
      <p:sp>
        <p:nvSpPr>
          <p:cNvPr id="2" name="Title 1"/>
          <p:cNvSpPr>
            <a:spLocks noGrp="1"/>
          </p:cNvSpPr>
          <p:nvPr>
            <p:ph type="title"/>
          </p:nvPr>
        </p:nvSpPr>
        <p:spPr>
          <a:xfrm>
            <a:off x="304800" y="4865122"/>
            <a:ext cx="10767243"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665697" y="5944936"/>
            <a:ext cx="6587499"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647623" y="5939011"/>
            <a:ext cx="492060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8056" y="5791253"/>
            <a:ext cx="4536419"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12316" y="5787739"/>
            <a:ext cx="454067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11552149" y="4988440"/>
            <a:ext cx="24384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11303595" y="4988440"/>
            <a:ext cx="24384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665697" y="5944936"/>
            <a:ext cx="6587499"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647623" y="5939011"/>
            <a:ext cx="492060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8056" y="5791253"/>
            <a:ext cx="4536419"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12316" y="5787739"/>
            <a:ext cx="454067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609600" y="274638"/>
            <a:ext cx="109728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609600" y="1481329"/>
            <a:ext cx="109728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8969376" y="6407944"/>
            <a:ext cx="2560320" cy="365760"/>
          </a:xfrm>
          <a:prstGeom prst="rect">
            <a:avLst/>
          </a:prstGeom>
        </p:spPr>
        <p:txBody>
          <a:bodyPr vert="horz" anchor="b"/>
          <a:lstStyle>
            <a:lvl1pPr algn="l" eaLnBrk="1" latinLnBrk="0" hangingPunct="1">
              <a:defRPr kumimoji="0" sz="1000">
                <a:solidFill>
                  <a:schemeClr val="tx1"/>
                </a:solidFill>
              </a:defRPr>
            </a:lvl1pPr>
            <a:extLst/>
          </a:lstStyle>
          <a:p>
            <a:fld id="{DCF10104-94EF-4DBD-9F09-D405DC5ADFB5}" type="datetime1">
              <a:rPr lang="fr-FR" smtClean="0"/>
              <a:t>07/02/2017</a:t>
            </a:fld>
            <a:endParaRPr lang="fr-FR"/>
          </a:p>
        </p:txBody>
      </p:sp>
      <p:sp>
        <p:nvSpPr>
          <p:cNvPr id="22" name="Footer Placeholder 21"/>
          <p:cNvSpPr>
            <a:spLocks noGrp="1"/>
          </p:cNvSpPr>
          <p:nvPr>
            <p:ph type="ftr" sz="quarter" idx="3"/>
          </p:nvPr>
        </p:nvSpPr>
        <p:spPr>
          <a:xfrm>
            <a:off x="5840097" y="6407945"/>
            <a:ext cx="3134241" cy="365125"/>
          </a:xfrm>
          <a:prstGeom prst="rect">
            <a:avLst/>
          </a:prstGeom>
        </p:spPr>
        <p:txBody>
          <a:bodyPr vert="horz" anchor="b"/>
          <a:lstStyle>
            <a:lvl1pPr algn="r" eaLnBrk="1" latinLnBrk="0" hangingPunct="1">
              <a:defRPr kumimoji="0" sz="1000">
                <a:solidFill>
                  <a:schemeClr val="tx1"/>
                </a:solidFill>
              </a:defRPr>
            </a:lvl1pPr>
            <a:extLst/>
          </a:lstStyle>
          <a:p>
            <a:r>
              <a:rPr lang="fr-FR" smtClean="0"/>
              <a:t>Présenté par:  HOWANOU Albert                                    Honorable Député  à  l’Assemblée Nationale Togolaise</a:t>
            </a:r>
            <a:endParaRPr lang="fr-FR"/>
          </a:p>
        </p:txBody>
      </p:sp>
      <p:sp>
        <p:nvSpPr>
          <p:cNvPr id="18" name="Slide Number Placeholder 17"/>
          <p:cNvSpPr>
            <a:spLocks noGrp="1"/>
          </p:cNvSpPr>
          <p:nvPr>
            <p:ph type="sldNum" sz="quarter" idx="4"/>
          </p:nvPr>
        </p:nvSpPr>
        <p:spPr>
          <a:xfrm>
            <a:off x="11529696" y="6407945"/>
            <a:ext cx="487680" cy="365125"/>
          </a:xfrm>
          <a:prstGeom prst="rect">
            <a:avLst/>
          </a:prstGeom>
        </p:spPr>
        <p:txBody>
          <a:bodyPr vert="horz" anchor="b"/>
          <a:lstStyle>
            <a:lvl1pPr algn="r" eaLnBrk="1" latinLnBrk="0" hangingPunct="1">
              <a:defRPr kumimoji="0" sz="1000" b="0">
                <a:solidFill>
                  <a:schemeClr val="tx1"/>
                </a:solidFill>
              </a:defRPr>
            </a:lvl1pPr>
            <a:extLst/>
          </a:lstStyle>
          <a:p>
            <a:fld id="{5F94C2EE-CB1A-4087-B471-9883D5E8EC8E}" type="slidenum">
              <a:rPr lang="fr-FR" smtClean="0"/>
              <a:t>‹N°›</a:t>
            </a:fld>
            <a:endParaRPr lang="fr-FR"/>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sldNum="0" hdr="0" dt="0"/>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3.png"/><Relationship Id="rId5" Type="http://schemas.openxmlformats.org/officeDocument/2006/relationships/oleObject" Target="../embeddings/oleObject2.bin"/><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tre 1"/>
          <p:cNvSpPr>
            <a:spLocks noGrp="1"/>
          </p:cNvSpPr>
          <p:nvPr>
            <p:ph type="ctrTitle"/>
          </p:nvPr>
        </p:nvSpPr>
        <p:spPr>
          <a:xfrm>
            <a:off x="1078523" y="1843496"/>
            <a:ext cx="9882553" cy="3853920"/>
          </a:xfrm>
          <a:solidFill>
            <a:schemeClr val="tx1"/>
          </a:solidFill>
        </p:spPr>
        <p:txBody>
          <a:bodyPr>
            <a:normAutofit fontScale="90000"/>
          </a:bodyPr>
          <a:lstStyle/>
          <a:p>
            <a:pPr algn="ctr">
              <a:lnSpc>
                <a:spcPct val="107000"/>
              </a:lnSpc>
              <a:spcAft>
                <a:spcPts val="800"/>
              </a:spcAft>
            </a:pPr>
            <a:r>
              <a:rPr lang="fr-FR" dirty="0" smtClean="0">
                <a:solidFill>
                  <a:srgbClr val="0070C0"/>
                </a:solidFill>
                <a:effectLst/>
                <a:latin typeface="Tahoma" pitchFamily="34" charset="0"/>
                <a:ea typeface="Tahoma" pitchFamily="34" charset="0"/>
                <a:cs typeface="Tahoma" pitchFamily="34" charset="0"/>
              </a:rPr>
              <a:t/>
            </a:r>
            <a:br>
              <a:rPr lang="fr-FR" dirty="0" smtClean="0">
                <a:solidFill>
                  <a:srgbClr val="0070C0"/>
                </a:solidFill>
                <a:effectLst/>
                <a:latin typeface="Tahoma" pitchFamily="34" charset="0"/>
                <a:ea typeface="Tahoma" pitchFamily="34" charset="0"/>
                <a:cs typeface="Tahoma" pitchFamily="34" charset="0"/>
              </a:rPr>
            </a:br>
            <a:r>
              <a:rPr lang="fr-FR" dirty="0">
                <a:solidFill>
                  <a:srgbClr val="0070C0"/>
                </a:solidFill>
                <a:latin typeface="Tahoma" pitchFamily="34" charset="0"/>
                <a:ea typeface="Tahoma" pitchFamily="34" charset="0"/>
                <a:cs typeface="Tahoma" pitchFamily="34" charset="0"/>
              </a:rPr>
              <a:t/>
            </a:r>
            <a:br>
              <a:rPr lang="fr-FR" dirty="0">
                <a:solidFill>
                  <a:srgbClr val="0070C0"/>
                </a:solidFill>
                <a:latin typeface="Tahoma" pitchFamily="34" charset="0"/>
                <a:ea typeface="Tahoma" pitchFamily="34" charset="0"/>
                <a:cs typeface="Tahoma" pitchFamily="34" charset="0"/>
              </a:rPr>
            </a:br>
            <a:r>
              <a:rPr lang="fr-FR" dirty="0" smtClean="0">
                <a:solidFill>
                  <a:srgbClr val="0070C0"/>
                </a:solidFill>
                <a:latin typeface="Tahoma" pitchFamily="34" charset="0"/>
                <a:ea typeface="Tahoma" pitchFamily="34" charset="0"/>
                <a:cs typeface="Tahoma" pitchFamily="34" charset="0"/>
              </a:rPr>
              <a:t/>
            </a:r>
            <a:br>
              <a:rPr lang="fr-FR" dirty="0" smtClean="0">
                <a:solidFill>
                  <a:srgbClr val="0070C0"/>
                </a:solidFill>
                <a:latin typeface="Tahoma" pitchFamily="34" charset="0"/>
                <a:ea typeface="Tahoma" pitchFamily="34" charset="0"/>
                <a:cs typeface="Tahoma" pitchFamily="34" charset="0"/>
              </a:rPr>
            </a:br>
            <a:r>
              <a:rPr lang="fr-FR" dirty="0">
                <a:solidFill>
                  <a:srgbClr val="0070C0"/>
                </a:solidFill>
                <a:latin typeface="Tahoma" pitchFamily="34" charset="0"/>
                <a:ea typeface="Tahoma" pitchFamily="34" charset="0"/>
                <a:cs typeface="Tahoma" pitchFamily="34" charset="0"/>
              </a:rPr>
              <a:t/>
            </a:r>
            <a:br>
              <a:rPr lang="fr-FR" dirty="0">
                <a:solidFill>
                  <a:srgbClr val="0070C0"/>
                </a:solidFill>
                <a:latin typeface="Tahoma" pitchFamily="34" charset="0"/>
                <a:ea typeface="Tahoma" pitchFamily="34" charset="0"/>
                <a:cs typeface="Tahoma" pitchFamily="34" charset="0"/>
              </a:rPr>
            </a:br>
            <a:r>
              <a:rPr lang="fr-FR" dirty="0" smtClean="0">
                <a:solidFill>
                  <a:srgbClr val="0070C0"/>
                </a:solidFill>
                <a:latin typeface="Tahoma" pitchFamily="34" charset="0"/>
                <a:ea typeface="Tahoma" pitchFamily="34" charset="0"/>
                <a:cs typeface="Tahoma" pitchFamily="34" charset="0"/>
              </a:rPr>
              <a:t/>
            </a:r>
            <a:br>
              <a:rPr lang="fr-FR" dirty="0" smtClean="0">
                <a:solidFill>
                  <a:srgbClr val="0070C0"/>
                </a:solidFill>
                <a:latin typeface="Tahoma" pitchFamily="34" charset="0"/>
                <a:ea typeface="Tahoma" pitchFamily="34" charset="0"/>
                <a:cs typeface="Tahoma" pitchFamily="34" charset="0"/>
              </a:rPr>
            </a:br>
            <a:r>
              <a:rPr lang="fr-FR" dirty="0">
                <a:solidFill>
                  <a:srgbClr val="0070C0"/>
                </a:solidFill>
                <a:latin typeface="Tahoma" pitchFamily="34" charset="0"/>
                <a:ea typeface="Tahoma" pitchFamily="34" charset="0"/>
                <a:cs typeface="Tahoma" pitchFamily="34" charset="0"/>
              </a:rPr>
              <a:t/>
            </a:r>
            <a:br>
              <a:rPr lang="fr-FR" dirty="0">
                <a:solidFill>
                  <a:srgbClr val="0070C0"/>
                </a:solidFill>
                <a:latin typeface="Tahoma" pitchFamily="34" charset="0"/>
                <a:ea typeface="Tahoma" pitchFamily="34" charset="0"/>
                <a:cs typeface="Tahoma" pitchFamily="34" charset="0"/>
              </a:rPr>
            </a:br>
            <a:r>
              <a:rPr lang="fr-FR" dirty="0" smtClean="0">
                <a:solidFill>
                  <a:srgbClr val="0070C0"/>
                </a:solidFill>
                <a:effectLst/>
                <a:latin typeface="Tahoma" pitchFamily="34" charset="0"/>
                <a:ea typeface="Tahoma" pitchFamily="34" charset="0"/>
                <a:cs typeface="Tahoma" pitchFamily="34" charset="0"/>
              </a:rPr>
              <a:t>Rôle du parlement dans le plaidoyer pour une augmentation du budget de la santé</a:t>
            </a:r>
            <a:r>
              <a:rPr lang="fr-FR" sz="4800" dirty="0" smtClean="0">
                <a:solidFill>
                  <a:srgbClr val="0070C0"/>
                </a:solidFill>
                <a:effectLst/>
                <a:latin typeface="Tahoma" pitchFamily="34" charset="0"/>
                <a:ea typeface="Tahoma" pitchFamily="34" charset="0"/>
                <a:cs typeface="Tahoma" pitchFamily="34" charset="0"/>
              </a:rPr>
              <a:t/>
            </a:r>
            <a:br>
              <a:rPr lang="fr-FR" sz="4800" dirty="0" smtClean="0">
                <a:solidFill>
                  <a:srgbClr val="0070C0"/>
                </a:solidFill>
                <a:effectLst/>
                <a:latin typeface="Tahoma" pitchFamily="34" charset="0"/>
                <a:ea typeface="Tahoma" pitchFamily="34" charset="0"/>
                <a:cs typeface="Tahoma" pitchFamily="34" charset="0"/>
              </a:rPr>
            </a:br>
            <a:endParaRPr lang="fr-FR" dirty="0">
              <a:solidFill>
                <a:srgbClr val="0070C0"/>
              </a:solidFill>
              <a:latin typeface="Tahoma" pitchFamily="34" charset="0"/>
              <a:ea typeface="Tahoma" pitchFamily="34" charset="0"/>
              <a:cs typeface="Tahoma" pitchFamily="34" charset="0"/>
            </a:endParaRPr>
          </a:p>
        </p:txBody>
      </p:sp>
      <p:sp>
        <p:nvSpPr>
          <p:cNvPr id="3" name="TextBox 2"/>
          <p:cNvSpPr txBox="1"/>
          <p:nvPr/>
        </p:nvSpPr>
        <p:spPr>
          <a:xfrm>
            <a:off x="445478" y="6026497"/>
            <a:ext cx="10718446" cy="369332"/>
          </a:xfrm>
          <a:prstGeom prst="rect">
            <a:avLst/>
          </a:prstGeom>
          <a:solidFill>
            <a:schemeClr val="tx1"/>
          </a:solidFill>
        </p:spPr>
        <p:txBody>
          <a:bodyPr wrap="square" rtlCol="0">
            <a:spAutoFit/>
          </a:bodyPr>
          <a:lstStyle/>
          <a:p>
            <a:r>
              <a:rPr lang="fr-FR" b="1" dirty="0" smtClean="0">
                <a:solidFill>
                  <a:srgbClr val="002060"/>
                </a:solidFill>
              </a:rPr>
              <a:t>Présenté par:  HOWANOU Albert        Honorable </a:t>
            </a:r>
            <a:r>
              <a:rPr lang="fr-FR" b="1" dirty="0">
                <a:solidFill>
                  <a:srgbClr val="002060"/>
                </a:solidFill>
              </a:rPr>
              <a:t>Député </a:t>
            </a:r>
            <a:r>
              <a:rPr lang="fr-FR" b="1" dirty="0" smtClean="0">
                <a:solidFill>
                  <a:srgbClr val="002060"/>
                </a:solidFill>
              </a:rPr>
              <a:t> à  l’Assemblée Nationale Togolaise</a:t>
            </a:r>
            <a:endParaRPr lang="fr-FR" b="1" dirty="0">
              <a:solidFill>
                <a:srgbClr val="002060"/>
              </a:solidFill>
            </a:endParaRPr>
          </a:p>
        </p:txBody>
      </p:sp>
      <p:graphicFrame>
        <p:nvGraphicFramePr>
          <p:cNvPr id="4" name="Object 3"/>
          <p:cNvGraphicFramePr>
            <a:graphicFrameLocks noChangeAspect="1"/>
          </p:cNvGraphicFramePr>
          <p:nvPr>
            <p:extLst>
              <p:ext uri="{D42A27DB-BD31-4B8C-83A1-F6EECF244321}">
                <p14:modId xmlns:p14="http://schemas.microsoft.com/office/powerpoint/2010/main" val="2416017616"/>
              </p:ext>
            </p:extLst>
          </p:nvPr>
        </p:nvGraphicFramePr>
        <p:xfrm>
          <a:off x="1078524" y="222738"/>
          <a:ext cx="1613339" cy="1550255"/>
        </p:xfrm>
        <a:graphic>
          <a:graphicData uri="http://schemas.openxmlformats.org/presentationml/2006/ole">
            <mc:AlternateContent xmlns:mc="http://schemas.openxmlformats.org/markup-compatibility/2006">
              <mc:Choice xmlns:v="urn:schemas-microsoft-com:vml" Requires="v">
                <p:oleObj spid="_x0000_s1044" name="Image" r:id="rId3" imgW="2895238" imgH="2780952" progId="Photoshop.Image.10">
                  <p:embed/>
                </p:oleObj>
              </mc:Choice>
              <mc:Fallback>
                <p:oleObj name="Image" r:id="rId3" imgW="2895238" imgH="2780952" progId="Photoshop.Image.10">
                  <p:embed/>
                  <p:pic>
                    <p:nvPicPr>
                      <p:cNvPr id="0" name="Object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78524" y="222738"/>
                        <a:ext cx="1613339" cy="1550255"/>
                      </a:xfrm>
                      <a:prstGeom prst="rect">
                        <a:avLst/>
                      </a:prstGeom>
                      <a:noFill/>
                      <a:ln>
                        <a:noFill/>
                      </a:ln>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195087306"/>
              </p:ext>
            </p:extLst>
          </p:nvPr>
        </p:nvGraphicFramePr>
        <p:xfrm>
          <a:off x="9063935" y="152399"/>
          <a:ext cx="1837184" cy="1531693"/>
        </p:xfrm>
        <a:graphic>
          <a:graphicData uri="http://schemas.openxmlformats.org/presentationml/2006/ole">
            <mc:AlternateContent xmlns:mc="http://schemas.openxmlformats.org/markup-compatibility/2006">
              <mc:Choice xmlns:v="urn:schemas-microsoft-com:vml" Requires="v">
                <p:oleObj spid="_x0000_s1045" name="Image" r:id="rId5" imgW="2666667" imgH="2222222" progId="Photoshop.Image.10">
                  <p:embed/>
                </p:oleObj>
              </mc:Choice>
              <mc:Fallback>
                <p:oleObj name="Image" r:id="rId5" imgW="2666667" imgH="2222222" progId="Photoshop.Image.10">
                  <p:embed/>
                  <p:pic>
                    <p:nvPicPr>
                      <p:cNvPr id="0"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063935" y="152399"/>
                        <a:ext cx="1837184" cy="1531693"/>
                      </a:xfrm>
                      <a:prstGeom prst="rect">
                        <a:avLst/>
                      </a:prstGeom>
                      <a:noFill/>
                      <a:ln>
                        <a:noFill/>
                      </a:ln>
                    </p:spPr>
                  </p:pic>
                </p:oleObj>
              </mc:Fallback>
            </mc:AlternateContent>
          </a:graphicData>
        </a:graphic>
      </p:graphicFrame>
      <p:sp>
        <p:nvSpPr>
          <p:cNvPr id="7" name="Footer Placeholder 6"/>
          <p:cNvSpPr>
            <a:spLocks noGrp="1"/>
          </p:cNvSpPr>
          <p:nvPr>
            <p:ph type="ftr" sz="quarter" idx="11"/>
          </p:nvPr>
        </p:nvSpPr>
        <p:spPr/>
        <p:txBody>
          <a:bodyPr/>
          <a:lstStyle/>
          <a:p>
            <a:r>
              <a:rPr lang="fr-FR" smtClean="0"/>
              <a:t>Présenté par:  HOWANOU Albert                                    Honorable Député  à  l’Assemblée Nationale Togolaise</a:t>
            </a:r>
            <a:endParaRPr lang="fr-FR"/>
          </a:p>
        </p:txBody>
      </p:sp>
    </p:spTree>
    <p:extLst>
      <p:ext uri="{BB962C8B-B14F-4D97-AF65-F5344CB8AC3E}">
        <p14:creationId xmlns:p14="http://schemas.microsoft.com/office/powerpoint/2010/main" val="555368155"/>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838200" y="373488"/>
            <a:ext cx="10515600" cy="6053070"/>
          </a:xfrm>
        </p:spPr>
        <p:txBody>
          <a:bodyPr>
            <a:normAutofit fontScale="92500"/>
          </a:bodyPr>
          <a:lstStyle/>
          <a:p>
            <a:pPr marL="0" indent="0" algn="just">
              <a:lnSpc>
                <a:spcPct val="200000"/>
              </a:lnSpc>
              <a:spcAft>
                <a:spcPts val="800"/>
              </a:spcAft>
              <a:buNone/>
            </a:pPr>
            <a:r>
              <a:rPr lang="fr-FR" sz="2400" b="1" dirty="0" smtClean="0">
                <a:effectLst/>
                <a:latin typeface="Tahoma" pitchFamily="34" charset="0"/>
                <a:ea typeface="Tahoma" pitchFamily="34" charset="0"/>
                <a:cs typeface="Tahoma" pitchFamily="34" charset="0"/>
              </a:rPr>
              <a:t>A l’issue de ce contrôle et sur la base des besoins exprimés par l’électorat (population à la base, organisations reconnues de la société civile, etc.), les députés peuvent exercer leur droit d’amendement pour apporter des modifications aux prévisions budgétaires lors des discussions en commission ou en plénière. Compte tenu de cette prérogative de droit d’amendement dont dispose le parlement, il est plus approprié de parler de la contribution au lieu de plaidoyer du parlement à l’augmentation du budget de la santé.</a:t>
            </a:r>
          </a:p>
          <a:p>
            <a:pPr marL="0" indent="0">
              <a:lnSpc>
                <a:spcPct val="200000"/>
              </a:lnSpc>
              <a:buNone/>
            </a:pPr>
            <a:endParaRPr lang="fr-FR" sz="2400" b="1" dirty="0">
              <a:latin typeface="Tahoma" pitchFamily="34" charset="0"/>
              <a:ea typeface="Tahoma" pitchFamily="34" charset="0"/>
              <a:cs typeface="Tahoma" pitchFamily="34" charset="0"/>
            </a:endParaRPr>
          </a:p>
        </p:txBody>
      </p:sp>
      <p:sp>
        <p:nvSpPr>
          <p:cNvPr id="2" name="Footer Placeholder 1"/>
          <p:cNvSpPr>
            <a:spLocks noGrp="1"/>
          </p:cNvSpPr>
          <p:nvPr>
            <p:ph type="ftr" sz="quarter" idx="11"/>
          </p:nvPr>
        </p:nvSpPr>
        <p:spPr/>
        <p:txBody>
          <a:bodyPr/>
          <a:lstStyle/>
          <a:p>
            <a:r>
              <a:rPr lang="fr-FR" smtClean="0"/>
              <a:t>Présenté par:  HOWANOU Albert                                    Honorable Député  à  l’Assemblée Nationale Togolaise</a:t>
            </a:r>
            <a:endParaRPr lang="fr-FR"/>
          </a:p>
        </p:txBody>
      </p:sp>
    </p:spTree>
    <p:extLst>
      <p:ext uri="{BB962C8B-B14F-4D97-AF65-F5344CB8AC3E}">
        <p14:creationId xmlns:p14="http://schemas.microsoft.com/office/powerpoint/2010/main" val="1681148672"/>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838200" y="334851"/>
            <a:ext cx="10515600" cy="5842112"/>
          </a:xfrm>
        </p:spPr>
        <p:txBody>
          <a:bodyPr>
            <a:normAutofit/>
          </a:bodyPr>
          <a:lstStyle/>
          <a:p>
            <a:pPr marL="0" indent="0" algn="just">
              <a:lnSpc>
                <a:spcPct val="200000"/>
              </a:lnSpc>
              <a:spcAft>
                <a:spcPts val="800"/>
              </a:spcAft>
              <a:buNone/>
            </a:pPr>
            <a:r>
              <a:rPr lang="fr-FR" sz="2400" b="1" dirty="0" smtClean="0">
                <a:effectLst/>
                <a:latin typeface="Tahoma" pitchFamily="34" charset="0"/>
                <a:ea typeface="Tahoma" pitchFamily="34" charset="0"/>
                <a:cs typeface="Tahoma" pitchFamily="34" charset="0"/>
              </a:rPr>
              <a:t>Ainsi, l’exercice de ce droit a permis à l’Assemblée nationale d’obtenir, à titre d’exemple, une augmentation de 108,3 millions de francs CFA des prévisions budgétaires 2017 allouées à la santé. </a:t>
            </a:r>
          </a:p>
          <a:p>
            <a:pPr marL="0" indent="0" algn="just">
              <a:lnSpc>
                <a:spcPct val="200000"/>
              </a:lnSpc>
              <a:spcAft>
                <a:spcPts val="800"/>
              </a:spcAft>
              <a:buNone/>
            </a:pPr>
            <a:r>
              <a:rPr lang="fr-FR" sz="2400" b="1" dirty="0" smtClean="0">
                <a:effectLst/>
                <a:latin typeface="Tahoma" pitchFamily="34" charset="0"/>
                <a:ea typeface="Tahoma" pitchFamily="34" charset="0"/>
                <a:cs typeface="Tahoma" pitchFamily="34" charset="0"/>
              </a:rPr>
              <a:t>Notons toutefois que ce droit d’amendement du parlement n’est pas sans limite. Ce qui justifie d’ailleurs les variations relativement faibles des prévisions budgétaires de la loi votée par rapport au projet déposé par le gouvernement. </a:t>
            </a:r>
          </a:p>
          <a:p>
            <a:pPr marL="0" indent="0">
              <a:lnSpc>
                <a:spcPct val="200000"/>
              </a:lnSpc>
              <a:buNone/>
            </a:pPr>
            <a:endParaRPr lang="fr-FR" sz="2400" b="1" dirty="0">
              <a:latin typeface="Tahoma" pitchFamily="34" charset="0"/>
              <a:ea typeface="Tahoma" pitchFamily="34" charset="0"/>
              <a:cs typeface="Tahoma" pitchFamily="34" charset="0"/>
            </a:endParaRPr>
          </a:p>
        </p:txBody>
      </p:sp>
      <p:sp>
        <p:nvSpPr>
          <p:cNvPr id="2" name="Footer Placeholder 1"/>
          <p:cNvSpPr>
            <a:spLocks noGrp="1"/>
          </p:cNvSpPr>
          <p:nvPr>
            <p:ph type="ftr" sz="quarter" idx="11"/>
          </p:nvPr>
        </p:nvSpPr>
        <p:spPr/>
        <p:txBody>
          <a:bodyPr/>
          <a:lstStyle/>
          <a:p>
            <a:r>
              <a:rPr lang="fr-FR" smtClean="0"/>
              <a:t>Présenté par:  HOWANOU Albert                                    Honorable Député  à  l’Assemblée Nationale Togolaise</a:t>
            </a:r>
            <a:endParaRPr lang="fr-FR"/>
          </a:p>
        </p:txBody>
      </p:sp>
    </p:spTree>
    <p:extLst>
      <p:ext uri="{BB962C8B-B14F-4D97-AF65-F5344CB8AC3E}">
        <p14:creationId xmlns:p14="http://schemas.microsoft.com/office/powerpoint/2010/main" val="654785757"/>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363415"/>
            <a:ext cx="11136923" cy="6002216"/>
          </a:xfrm>
        </p:spPr>
        <p:txBody>
          <a:bodyPr>
            <a:noAutofit/>
          </a:bodyPr>
          <a:lstStyle/>
          <a:p>
            <a:pPr marL="109728" indent="0">
              <a:lnSpc>
                <a:spcPct val="150000"/>
              </a:lnSpc>
              <a:buNone/>
            </a:pPr>
            <a:r>
              <a:rPr lang="fr-FR" sz="2200" b="1" dirty="0">
                <a:latin typeface="Tahoma" pitchFamily="34" charset="0"/>
                <a:ea typeface="Tahoma" pitchFamily="34" charset="0"/>
                <a:cs typeface="Tahoma" pitchFamily="34" charset="0"/>
              </a:rPr>
              <a:t>En effet, l’article 90 alinéa 2 de la constitution repris par la LOLF (art 40 LOLF 2008, art 59 LOLF 2014) limite le droit d’amendement des députés</a:t>
            </a:r>
            <a:r>
              <a:rPr lang="fr-FR" sz="2200" b="1" dirty="0" smtClean="0">
                <a:latin typeface="Tahoma" pitchFamily="34" charset="0"/>
                <a:ea typeface="Tahoma" pitchFamily="34" charset="0"/>
                <a:cs typeface="Tahoma" pitchFamily="34" charset="0"/>
              </a:rPr>
              <a:t>.</a:t>
            </a:r>
          </a:p>
          <a:p>
            <a:pPr marL="109728" indent="0">
              <a:lnSpc>
                <a:spcPct val="150000"/>
              </a:lnSpc>
              <a:buNone/>
            </a:pPr>
            <a:r>
              <a:rPr lang="fr-FR" sz="2200" b="1" dirty="0" smtClean="0">
                <a:latin typeface="Tahoma" pitchFamily="34" charset="0"/>
                <a:ea typeface="Tahoma" pitchFamily="34" charset="0"/>
                <a:cs typeface="Tahoma" pitchFamily="34" charset="0"/>
              </a:rPr>
              <a:t>Les </a:t>
            </a:r>
            <a:r>
              <a:rPr lang="fr-FR" sz="2200" b="1" dirty="0">
                <a:latin typeface="Tahoma" pitchFamily="34" charset="0"/>
                <a:ea typeface="Tahoma" pitchFamily="34" charset="0"/>
                <a:cs typeface="Tahoma" pitchFamily="34" charset="0"/>
              </a:rPr>
              <a:t>propositions et amendements de ces derniers, tendant à une augmentation des charges, ne sont recevables que s’ils sont assortis de propositions de recettes compensatrices. </a:t>
            </a:r>
            <a:endParaRPr lang="fr-FR" sz="2200" b="1" dirty="0" smtClean="0">
              <a:latin typeface="Tahoma" pitchFamily="34" charset="0"/>
              <a:ea typeface="Tahoma" pitchFamily="34" charset="0"/>
              <a:cs typeface="Tahoma" pitchFamily="34" charset="0"/>
            </a:endParaRPr>
          </a:p>
          <a:p>
            <a:pPr marL="109728" indent="0">
              <a:lnSpc>
                <a:spcPct val="150000"/>
              </a:lnSpc>
              <a:buNone/>
            </a:pPr>
            <a:endParaRPr lang="fr-FR" sz="1100" b="1" dirty="0" smtClean="0">
              <a:latin typeface="Tahoma" pitchFamily="34" charset="0"/>
              <a:ea typeface="Tahoma" pitchFamily="34" charset="0"/>
              <a:cs typeface="Tahoma" pitchFamily="34" charset="0"/>
            </a:endParaRPr>
          </a:p>
          <a:p>
            <a:pPr marL="109728" indent="0">
              <a:lnSpc>
                <a:spcPct val="150000"/>
              </a:lnSpc>
              <a:buNone/>
            </a:pPr>
            <a:r>
              <a:rPr lang="fr-FR" sz="2200" b="1" dirty="0" smtClean="0">
                <a:latin typeface="Tahoma" pitchFamily="34" charset="0"/>
                <a:ea typeface="Tahoma" pitchFamily="34" charset="0"/>
                <a:cs typeface="Tahoma" pitchFamily="34" charset="0"/>
              </a:rPr>
              <a:t>Les </a:t>
            </a:r>
            <a:r>
              <a:rPr lang="fr-FR" sz="2200" b="1" dirty="0">
                <a:latin typeface="Tahoma" pitchFamily="34" charset="0"/>
                <a:ea typeface="Tahoma" pitchFamily="34" charset="0"/>
                <a:cs typeface="Tahoma" pitchFamily="34" charset="0"/>
              </a:rPr>
              <a:t>prévisions de recettes étant basées sur des hypothèses précises, il est aussi difficile voire quasi impossible aux députés de proposer leur augmentation au risque de compromettre la sincérité du budget. </a:t>
            </a:r>
            <a:endParaRPr lang="fr-FR" sz="2200" b="1" dirty="0" smtClean="0">
              <a:latin typeface="Tahoma" pitchFamily="34" charset="0"/>
              <a:ea typeface="Tahoma" pitchFamily="34" charset="0"/>
              <a:cs typeface="Tahoma" pitchFamily="34" charset="0"/>
            </a:endParaRPr>
          </a:p>
          <a:p>
            <a:pPr marL="109728" indent="0">
              <a:lnSpc>
                <a:spcPct val="150000"/>
              </a:lnSpc>
              <a:buNone/>
            </a:pPr>
            <a:endParaRPr lang="fr-FR" sz="1000" b="1" dirty="0" smtClean="0">
              <a:latin typeface="Tahoma" pitchFamily="34" charset="0"/>
              <a:ea typeface="Tahoma" pitchFamily="34" charset="0"/>
              <a:cs typeface="Tahoma" pitchFamily="34" charset="0"/>
            </a:endParaRPr>
          </a:p>
          <a:p>
            <a:pPr marL="109728" indent="0">
              <a:lnSpc>
                <a:spcPct val="150000"/>
              </a:lnSpc>
              <a:buNone/>
            </a:pPr>
            <a:r>
              <a:rPr lang="fr-FR" sz="2200" b="1" dirty="0" smtClean="0">
                <a:latin typeface="Tahoma" pitchFamily="34" charset="0"/>
                <a:ea typeface="Tahoma" pitchFamily="34" charset="0"/>
                <a:cs typeface="Tahoma" pitchFamily="34" charset="0"/>
              </a:rPr>
              <a:t>D’où </a:t>
            </a:r>
            <a:r>
              <a:rPr lang="fr-FR" sz="2200" b="1" dirty="0">
                <a:latin typeface="Tahoma" pitchFamily="34" charset="0"/>
                <a:ea typeface="Tahoma" pitchFamily="34" charset="0"/>
                <a:cs typeface="Tahoma" pitchFamily="34" charset="0"/>
              </a:rPr>
              <a:t>la problématique du pouvoir réel d’amendement du parlement de la loi de finances.</a:t>
            </a:r>
          </a:p>
          <a:p>
            <a:pPr>
              <a:lnSpc>
                <a:spcPct val="150000"/>
              </a:lnSpc>
            </a:pPr>
            <a:endParaRPr lang="fr-FR" sz="2200" b="1" dirty="0">
              <a:latin typeface="Tahoma" pitchFamily="34" charset="0"/>
              <a:ea typeface="Tahoma" pitchFamily="34" charset="0"/>
              <a:cs typeface="Tahoma" pitchFamily="34" charset="0"/>
            </a:endParaRPr>
          </a:p>
        </p:txBody>
      </p:sp>
      <p:sp>
        <p:nvSpPr>
          <p:cNvPr id="4" name="Footer Placeholder 3"/>
          <p:cNvSpPr>
            <a:spLocks noGrp="1"/>
          </p:cNvSpPr>
          <p:nvPr>
            <p:ph type="ftr" sz="quarter" idx="11"/>
          </p:nvPr>
        </p:nvSpPr>
        <p:spPr/>
        <p:txBody>
          <a:bodyPr/>
          <a:lstStyle/>
          <a:p>
            <a:r>
              <a:rPr lang="fr-FR" smtClean="0"/>
              <a:t>Présenté par:  HOWANOU Albert                                    Honorable Député  à  l’Assemblée Nationale Togolaise</a:t>
            </a:r>
            <a:endParaRPr lang="fr-FR"/>
          </a:p>
        </p:txBody>
      </p:sp>
    </p:spTree>
    <p:extLst>
      <p:ext uri="{BB962C8B-B14F-4D97-AF65-F5344CB8AC3E}">
        <p14:creationId xmlns:p14="http://schemas.microsoft.com/office/powerpoint/2010/main" val="369998634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838200" y="167425"/>
            <a:ext cx="10515600" cy="6009538"/>
          </a:xfrm>
        </p:spPr>
        <p:txBody>
          <a:bodyPr>
            <a:normAutofit/>
          </a:bodyPr>
          <a:lstStyle/>
          <a:p>
            <a:pPr marL="0" indent="0" algn="just">
              <a:lnSpc>
                <a:spcPct val="200000"/>
              </a:lnSpc>
              <a:spcAft>
                <a:spcPts val="800"/>
              </a:spcAft>
              <a:buNone/>
            </a:pPr>
            <a:r>
              <a:rPr lang="fr-FR" sz="2400" b="1" dirty="0" smtClean="0">
                <a:effectLst/>
                <a:latin typeface="Tahoma" pitchFamily="34" charset="0"/>
                <a:ea typeface="Tahoma" pitchFamily="34" charset="0"/>
                <a:cs typeface="Tahoma" pitchFamily="34" charset="0"/>
              </a:rPr>
              <a:t>Une des solutions est de procéder à une réallocation des crédits budgétaires. Mais dans le contexte socioéconomique actuel du Togo caractérisé par des efforts du gouvernement en vue de relancer tous les secteurs économiques et sociaux, tout semble prioritaire. Quel crédit faut-il alors augmenter au détriment d’un autre ? Par conséquent, ce mécanisme est faiblement usité par les parlementaires.</a:t>
            </a:r>
          </a:p>
          <a:p>
            <a:pPr marL="0" indent="0">
              <a:lnSpc>
                <a:spcPct val="200000"/>
              </a:lnSpc>
              <a:buNone/>
            </a:pPr>
            <a:endParaRPr lang="fr-FR" sz="2400" b="1" dirty="0">
              <a:latin typeface="Tahoma" pitchFamily="34" charset="0"/>
              <a:ea typeface="Tahoma" pitchFamily="34" charset="0"/>
              <a:cs typeface="Tahoma" pitchFamily="34" charset="0"/>
            </a:endParaRPr>
          </a:p>
        </p:txBody>
      </p:sp>
      <p:sp>
        <p:nvSpPr>
          <p:cNvPr id="2" name="Footer Placeholder 1"/>
          <p:cNvSpPr>
            <a:spLocks noGrp="1"/>
          </p:cNvSpPr>
          <p:nvPr>
            <p:ph type="ftr" sz="quarter" idx="11"/>
          </p:nvPr>
        </p:nvSpPr>
        <p:spPr/>
        <p:txBody>
          <a:bodyPr/>
          <a:lstStyle/>
          <a:p>
            <a:r>
              <a:rPr lang="fr-FR" smtClean="0"/>
              <a:t>Présenté par:  HOWANOU Albert                                    Honorable Député  à  l’Assemblée Nationale Togolaise</a:t>
            </a:r>
            <a:endParaRPr lang="fr-FR"/>
          </a:p>
        </p:txBody>
      </p:sp>
    </p:spTree>
    <p:extLst>
      <p:ext uri="{BB962C8B-B14F-4D97-AF65-F5344CB8AC3E}">
        <p14:creationId xmlns:p14="http://schemas.microsoft.com/office/powerpoint/2010/main" val="24974393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93077" y="152406"/>
            <a:ext cx="11394831" cy="4999108"/>
          </a:xfrm>
        </p:spPr>
        <p:txBody>
          <a:bodyPr>
            <a:noAutofit/>
          </a:bodyPr>
          <a:lstStyle/>
          <a:p>
            <a:pPr marL="109728" indent="0">
              <a:lnSpc>
                <a:spcPct val="200000"/>
              </a:lnSpc>
              <a:buNone/>
            </a:pPr>
            <a:r>
              <a:rPr lang="fr-FR" sz="2400" b="1" dirty="0">
                <a:latin typeface="Tahoma" pitchFamily="34" charset="0"/>
                <a:ea typeface="Tahoma" pitchFamily="34" charset="0"/>
                <a:cs typeface="Tahoma" pitchFamily="34" charset="0"/>
              </a:rPr>
              <a:t>La solution exploitée jusqu’alors par le parlement est d’auditionner lors de l’examen des recettes, les responsables de société d’Etat et des régies financières. </a:t>
            </a:r>
            <a:endParaRPr lang="fr-FR" sz="2400" b="1" dirty="0" smtClean="0">
              <a:latin typeface="Tahoma" pitchFamily="34" charset="0"/>
              <a:ea typeface="Tahoma" pitchFamily="34" charset="0"/>
              <a:cs typeface="Tahoma" pitchFamily="34" charset="0"/>
            </a:endParaRPr>
          </a:p>
          <a:p>
            <a:pPr marL="109728" indent="0">
              <a:lnSpc>
                <a:spcPct val="200000"/>
              </a:lnSpc>
              <a:buNone/>
            </a:pPr>
            <a:r>
              <a:rPr lang="fr-FR" sz="2400" b="1" dirty="0" smtClean="0">
                <a:latin typeface="Tahoma" pitchFamily="34" charset="0"/>
                <a:ea typeface="Tahoma" pitchFamily="34" charset="0"/>
                <a:cs typeface="Tahoma" pitchFamily="34" charset="0"/>
              </a:rPr>
              <a:t>Ces </a:t>
            </a:r>
            <a:r>
              <a:rPr lang="fr-FR" sz="2400" b="1" dirty="0">
                <a:latin typeface="Tahoma" pitchFamily="34" charset="0"/>
                <a:ea typeface="Tahoma" pitchFamily="34" charset="0"/>
                <a:cs typeface="Tahoma" pitchFamily="34" charset="0"/>
              </a:rPr>
              <a:t>auditions aboutissent le plus souvent sur des réajustements à la hausse des prévisions de contributions de ces sociétés au budget </a:t>
            </a:r>
            <a:r>
              <a:rPr lang="fr-FR" sz="2400" b="1" dirty="0" smtClean="0">
                <a:latin typeface="Tahoma" pitchFamily="34" charset="0"/>
                <a:ea typeface="Tahoma" pitchFamily="34" charset="0"/>
                <a:cs typeface="Tahoma" pitchFamily="34" charset="0"/>
              </a:rPr>
              <a:t>d’Etat.</a:t>
            </a:r>
          </a:p>
          <a:p>
            <a:pPr marL="109728" indent="0">
              <a:lnSpc>
                <a:spcPct val="200000"/>
              </a:lnSpc>
              <a:buNone/>
            </a:pPr>
            <a:r>
              <a:rPr lang="fr-FR" sz="2400" b="1" dirty="0" smtClean="0">
                <a:latin typeface="Tahoma" pitchFamily="34" charset="0"/>
                <a:ea typeface="Tahoma" pitchFamily="34" charset="0"/>
                <a:cs typeface="Tahoma" pitchFamily="34" charset="0"/>
              </a:rPr>
              <a:t>Ces </a:t>
            </a:r>
            <a:r>
              <a:rPr lang="fr-FR" sz="2400" b="1" dirty="0">
                <a:latin typeface="Tahoma" pitchFamily="34" charset="0"/>
                <a:ea typeface="Tahoma" pitchFamily="34" charset="0"/>
                <a:cs typeface="Tahoma" pitchFamily="34" charset="0"/>
              </a:rPr>
              <a:t>augmentations de recettes relativement faibles constituent le seul moyen dont dispose véritablement le parlement pour accroitre le budget de la santé.</a:t>
            </a:r>
          </a:p>
          <a:p>
            <a:pPr marL="109728" indent="0">
              <a:lnSpc>
                <a:spcPct val="200000"/>
              </a:lnSpc>
              <a:buNone/>
            </a:pPr>
            <a:endParaRPr lang="fr-FR" sz="2400" dirty="0"/>
          </a:p>
        </p:txBody>
      </p:sp>
      <p:sp>
        <p:nvSpPr>
          <p:cNvPr id="4" name="Footer Placeholder 3"/>
          <p:cNvSpPr>
            <a:spLocks noGrp="1"/>
          </p:cNvSpPr>
          <p:nvPr>
            <p:ph type="ftr" sz="quarter" idx="11"/>
          </p:nvPr>
        </p:nvSpPr>
        <p:spPr/>
        <p:txBody>
          <a:bodyPr/>
          <a:lstStyle/>
          <a:p>
            <a:r>
              <a:rPr lang="fr-FR" smtClean="0"/>
              <a:t>Présenté par:  HOWANOU Albert                                    Honorable Député  à  l’Assemblée Nationale Togolaise</a:t>
            </a:r>
            <a:endParaRPr lang="fr-FR"/>
          </a:p>
        </p:txBody>
      </p:sp>
    </p:spTree>
    <p:extLst>
      <p:ext uri="{BB962C8B-B14F-4D97-AF65-F5344CB8AC3E}">
        <p14:creationId xmlns:p14="http://schemas.microsoft.com/office/powerpoint/2010/main" val="46938933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838200" y="373652"/>
            <a:ext cx="10515600" cy="5932264"/>
          </a:xfrm>
        </p:spPr>
        <p:txBody>
          <a:bodyPr>
            <a:normAutofit/>
          </a:bodyPr>
          <a:lstStyle/>
          <a:p>
            <a:pPr marL="0" indent="0" algn="just">
              <a:lnSpc>
                <a:spcPct val="200000"/>
              </a:lnSpc>
              <a:spcAft>
                <a:spcPts val="800"/>
              </a:spcAft>
              <a:buNone/>
            </a:pPr>
            <a:r>
              <a:rPr lang="fr-FR" sz="2400" b="1" dirty="0" smtClean="0">
                <a:effectLst/>
                <a:latin typeface="Tahoma" pitchFamily="34" charset="0"/>
                <a:ea typeface="Tahoma" pitchFamily="34" charset="0"/>
                <a:cs typeface="Tahoma" pitchFamily="34" charset="0"/>
              </a:rPr>
              <a:t>La contribution du parlement à l’augmentation du budget peut se faire également à travers des recommandations et le suivi de leur mise en œuvre. </a:t>
            </a:r>
          </a:p>
          <a:p>
            <a:pPr marL="0" indent="0" algn="just">
              <a:lnSpc>
                <a:spcPct val="200000"/>
              </a:lnSpc>
              <a:spcAft>
                <a:spcPts val="800"/>
              </a:spcAft>
              <a:buNone/>
            </a:pPr>
            <a:r>
              <a:rPr lang="fr-FR" sz="2400" b="1" dirty="0" smtClean="0">
                <a:effectLst/>
                <a:latin typeface="Tahoma" pitchFamily="34" charset="0"/>
                <a:ea typeface="Tahoma" pitchFamily="34" charset="0"/>
                <a:cs typeface="Tahoma" pitchFamily="34" charset="0"/>
              </a:rPr>
              <a:t>A titre d’exemple, le parlement à travers une recommandation à l’endroit du gouvernement lors de l’examen du projet de loi de finances, gestion 2015, a obtenu l’augmentation des subventions accordées aux centres de transfusion sanguine. </a:t>
            </a:r>
          </a:p>
          <a:p>
            <a:pPr>
              <a:lnSpc>
                <a:spcPct val="200000"/>
              </a:lnSpc>
            </a:pPr>
            <a:endParaRPr lang="fr-FR" sz="2400" b="1" dirty="0">
              <a:latin typeface="Tahoma" pitchFamily="34" charset="0"/>
              <a:ea typeface="Tahoma" pitchFamily="34" charset="0"/>
              <a:cs typeface="Tahoma" pitchFamily="34" charset="0"/>
            </a:endParaRPr>
          </a:p>
        </p:txBody>
      </p:sp>
      <p:sp>
        <p:nvSpPr>
          <p:cNvPr id="2" name="Footer Placeholder 1"/>
          <p:cNvSpPr>
            <a:spLocks noGrp="1"/>
          </p:cNvSpPr>
          <p:nvPr>
            <p:ph type="ftr" sz="quarter" idx="11"/>
          </p:nvPr>
        </p:nvSpPr>
        <p:spPr/>
        <p:txBody>
          <a:bodyPr/>
          <a:lstStyle/>
          <a:p>
            <a:r>
              <a:rPr lang="fr-FR" smtClean="0"/>
              <a:t>Présenté par:  HOWANOU Albert                                    Honorable Député  à  l’Assemblée Nationale Togolaise</a:t>
            </a:r>
            <a:endParaRPr lang="fr-FR"/>
          </a:p>
        </p:txBody>
      </p:sp>
    </p:spTree>
    <p:extLst>
      <p:ext uri="{BB962C8B-B14F-4D97-AF65-F5344CB8AC3E}">
        <p14:creationId xmlns:p14="http://schemas.microsoft.com/office/powerpoint/2010/main" val="320060646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09600" y="691662"/>
            <a:ext cx="10972800" cy="5257015"/>
          </a:xfrm>
        </p:spPr>
        <p:txBody>
          <a:bodyPr>
            <a:normAutofit fontScale="92500" lnSpcReduction="10000"/>
          </a:bodyPr>
          <a:lstStyle/>
          <a:p>
            <a:pPr marL="109728" indent="0">
              <a:lnSpc>
                <a:spcPct val="200000"/>
              </a:lnSpc>
              <a:buNone/>
            </a:pPr>
            <a:r>
              <a:rPr lang="fr-FR" sz="2400" b="1" dirty="0">
                <a:latin typeface="Tahoma" pitchFamily="34" charset="0"/>
                <a:ea typeface="Tahoma" pitchFamily="34" charset="0"/>
                <a:cs typeface="Tahoma" pitchFamily="34" charset="0"/>
              </a:rPr>
              <a:t>Un autre exemple, lors de l’étude du projet de loi de finances, gestion 2017, le parlement a adopté la recommandation suivante de la commission des finances à l’endroit du gouvernement : </a:t>
            </a:r>
            <a:r>
              <a:rPr lang="fr-FR" sz="2400" b="1" dirty="0">
                <a:solidFill>
                  <a:srgbClr val="0070C0"/>
                </a:solidFill>
                <a:latin typeface="Tahoma" pitchFamily="34" charset="0"/>
                <a:ea typeface="Tahoma" pitchFamily="34" charset="0"/>
                <a:cs typeface="Tahoma" pitchFamily="34" charset="0"/>
              </a:rPr>
              <a:t>« </a:t>
            </a:r>
            <a:r>
              <a:rPr lang="fr-FR" sz="2400" b="1" i="1" dirty="0">
                <a:solidFill>
                  <a:srgbClr val="0070C0"/>
                </a:solidFill>
                <a:latin typeface="Tahoma" pitchFamily="34" charset="0"/>
                <a:ea typeface="Tahoma" pitchFamily="34" charset="0"/>
                <a:cs typeface="Tahoma" pitchFamily="34" charset="0"/>
              </a:rPr>
              <a:t>La commission recommande au gouvernement de prendre des mesures urgentes dans le prochain collectif budgétaire pour doter les CHU d’IRM. ». </a:t>
            </a:r>
            <a:endParaRPr lang="fr-FR" sz="2400" b="1" i="1" dirty="0" smtClean="0">
              <a:solidFill>
                <a:srgbClr val="0070C0"/>
              </a:solidFill>
              <a:latin typeface="Tahoma" pitchFamily="34" charset="0"/>
              <a:ea typeface="Tahoma" pitchFamily="34" charset="0"/>
              <a:cs typeface="Tahoma" pitchFamily="34" charset="0"/>
            </a:endParaRPr>
          </a:p>
          <a:p>
            <a:pPr marL="109728" indent="0">
              <a:lnSpc>
                <a:spcPct val="200000"/>
              </a:lnSpc>
              <a:buNone/>
            </a:pPr>
            <a:r>
              <a:rPr lang="fr-FR" sz="2400" b="1" dirty="0" smtClean="0">
                <a:latin typeface="Tahoma" pitchFamily="34" charset="0"/>
                <a:ea typeface="Tahoma" pitchFamily="34" charset="0"/>
                <a:cs typeface="Tahoma" pitchFamily="34" charset="0"/>
              </a:rPr>
              <a:t>Cette </a:t>
            </a:r>
            <a:r>
              <a:rPr lang="fr-FR" sz="2400" b="1" dirty="0">
                <a:latin typeface="Tahoma" pitchFamily="34" charset="0"/>
                <a:ea typeface="Tahoma" pitchFamily="34" charset="0"/>
                <a:cs typeface="Tahoma" pitchFamily="34" charset="0"/>
              </a:rPr>
              <a:t>recommandation fait suite à une réponse du gouvernement à une question relative au manque d’appareils médicaux nécessaires dans les centres hospitaliers publics.  </a:t>
            </a:r>
          </a:p>
          <a:p>
            <a:pPr marL="109728" indent="0">
              <a:lnSpc>
                <a:spcPct val="200000"/>
              </a:lnSpc>
              <a:buNone/>
            </a:pPr>
            <a:endParaRPr lang="fr-FR" sz="2400" b="1" dirty="0">
              <a:latin typeface="Tahoma" pitchFamily="34" charset="0"/>
              <a:ea typeface="Tahoma" pitchFamily="34" charset="0"/>
              <a:cs typeface="Tahoma" pitchFamily="34" charset="0"/>
            </a:endParaRPr>
          </a:p>
        </p:txBody>
      </p:sp>
      <p:sp>
        <p:nvSpPr>
          <p:cNvPr id="4" name="Footer Placeholder 3"/>
          <p:cNvSpPr>
            <a:spLocks noGrp="1"/>
          </p:cNvSpPr>
          <p:nvPr>
            <p:ph type="ftr" sz="quarter" idx="11"/>
          </p:nvPr>
        </p:nvSpPr>
        <p:spPr/>
        <p:txBody>
          <a:bodyPr/>
          <a:lstStyle/>
          <a:p>
            <a:r>
              <a:rPr lang="fr-FR" smtClean="0"/>
              <a:t>Présenté par:  HOWANOU Albert                                    Honorable Député  à  l’Assemblée Nationale Togolaise</a:t>
            </a:r>
            <a:endParaRPr lang="fr-FR"/>
          </a:p>
        </p:txBody>
      </p:sp>
    </p:spTree>
    <p:extLst>
      <p:ext uri="{BB962C8B-B14F-4D97-AF65-F5344CB8AC3E}">
        <p14:creationId xmlns:p14="http://schemas.microsoft.com/office/powerpoint/2010/main" val="12769274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838200" y="901522"/>
            <a:ext cx="10515600" cy="5769734"/>
          </a:xfrm>
        </p:spPr>
        <p:txBody>
          <a:bodyPr>
            <a:normAutofit/>
          </a:bodyPr>
          <a:lstStyle/>
          <a:p>
            <a:pPr indent="0" algn="just">
              <a:lnSpc>
                <a:spcPct val="200000"/>
              </a:lnSpc>
              <a:spcAft>
                <a:spcPts val="800"/>
              </a:spcAft>
              <a:buNone/>
            </a:pPr>
            <a:r>
              <a:rPr lang="fr-FR" sz="2400" b="1" dirty="0" smtClean="0">
                <a:effectLst/>
                <a:latin typeface="Tahoma" pitchFamily="34" charset="0"/>
                <a:ea typeface="Tahoma" pitchFamily="34" charset="0"/>
                <a:cs typeface="Tahoma" pitchFamily="34" charset="0"/>
              </a:rPr>
              <a:t>Le parlement, dans sa mission de législateur, est l’institution qui autorise les recettes et les dépenses annuelles de l’Etat à travers le vote de la loi de finances initiale. Lors de l’exercice de cette mission, le parlement accorde une attention particulière aux prévisions budgétaires des secteurs sociaux tels que celui de la santé. Quelle contribution le parlement peut-il apporter à l’augmentation du budget de ce secteur ? </a:t>
            </a:r>
            <a:endParaRPr lang="fr-FR" sz="2400" b="1" dirty="0">
              <a:latin typeface="Tahoma" pitchFamily="34" charset="0"/>
              <a:ea typeface="Tahoma" pitchFamily="34" charset="0"/>
              <a:cs typeface="Tahoma" pitchFamily="34" charset="0"/>
            </a:endParaRPr>
          </a:p>
        </p:txBody>
      </p:sp>
      <p:sp>
        <p:nvSpPr>
          <p:cNvPr id="2" name="Titre 1"/>
          <p:cNvSpPr>
            <a:spLocks noGrp="1"/>
          </p:cNvSpPr>
          <p:nvPr>
            <p:ph type="title"/>
          </p:nvPr>
        </p:nvSpPr>
        <p:spPr>
          <a:xfrm>
            <a:off x="838200" y="365126"/>
            <a:ext cx="10515600" cy="536396"/>
          </a:xfrm>
        </p:spPr>
        <p:txBody>
          <a:bodyPr>
            <a:normAutofit fontScale="90000"/>
          </a:bodyPr>
          <a:lstStyle/>
          <a:p>
            <a:r>
              <a:rPr lang="fr-FR" sz="3200" b="1" dirty="0" smtClean="0">
                <a:solidFill>
                  <a:srgbClr val="0070C0"/>
                </a:solidFill>
                <a:effectLst/>
                <a:latin typeface="Tahoma" pitchFamily="34" charset="0"/>
                <a:ea typeface="Tahoma" pitchFamily="34" charset="0"/>
                <a:cs typeface="Tahoma" pitchFamily="34" charset="0"/>
              </a:rPr>
              <a:t>Conclusion</a:t>
            </a:r>
            <a:endParaRPr lang="fr-FR" sz="3200" dirty="0">
              <a:solidFill>
                <a:srgbClr val="0070C0"/>
              </a:solidFill>
              <a:latin typeface="Tahoma" pitchFamily="34" charset="0"/>
              <a:ea typeface="Tahoma" pitchFamily="34" charset="0"/>
              <a:cs typeface="Tahoma" pitchFamily="34" charset="0"/>
            </a:endParaRPr>
          </a:p>
        </p:txBody>
      </p:sp>
      <p:sp>
        <p:nvSpPr>
          <p:cNvPr id="4" name="Footer Placeholder 3"/>
          <p:cNvSpPr>
            <a:spLocks noGrp="1"/>
          </p:cNvSpPr>
          <p:nvPr>
            <p:ph type="ftr" sz="quarter" idx="11"/>
          </p:nvPr>
        </p:nvSpPr>
        <p:spPr/>
        <p:txBody>
          <a:bodyPr/>
          <a:lstStyle/>
          <a:p>
            <a:r>
              <a:rPr lang="fr-FR" smtClean="0"/>
              <a:t>Présenté par:  HOWANOU Albert                                    Honorable Député  à  l’Assemblée Nationale Togolaise</a:t>
            </a:r>
            <a:endParaRPr lang="fr-FR"/>
          </a:p>
        </p:txBody>
      </p:sp>
    </p:spTree>
    <p:extLst>
      <p:ext uri="{BB962C8B-B14F-4D97-AF65-F5344CB8AC3E}">
        <p14:creationId xmlns:p14="http://schemas.microsoft.com/office/powerpoint/2010/main" val="1597954691"/>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09600" y="750277"/>
            <a:ext cx="10972800" cy="5257015"/>
          </a:xfrm>
        </p:spPr>
        <p:txBody>
          <a:bodyPr>
            <a:normAutofit fontScale="92500"/>
          </a:bodyPr>
          <a:lstStyle/>
          <a:p>
            <a:pPr marL="109728" indent="0">
              <a:lnSpc>
                <a:spcPct val="150000"/>
              </a:lnSpc>
              <a:buNone/>
            </a:pPr>
            <a:r>
              <a:rPr lang="fr-FR" sz="2400" b="1" dirty="0">
                <a:latin typeface="Tahoma" pitchFamily="34" charset="0"/>
                <a:ea typeface="Tahoma" pitchFamily="34" charset="0"/>
                <a:cs typeface="Tahoma" pitchFamily="34" charset="0"/>
              </a:rPr>
              <a:t>L’exercice de son droit d’amendement quoique limité par des dispositions constitutionnelles permet au parlement d’obtenir presque chaque année une augmentation des prévisions budgétaires du secteur de la santé. </a:t>
            </a:r>
            <a:endParaRPr lang="fr-FR" sz="2400" b="1" dirty="0" smtClean="0">
              <a:latin typeface="Tahoma" pitchFamily="34" charset="0"/>
              <a:ea typeface="Tahoma" pitchFamily="34" charset="0"/>
              <a:cs typeface="Tahoma" pitchFamily="34" charset="0"/>
            </a:endParaRPr>
          </a:p>
          <a:p>
            <a:pPr marL="109728" indent="0">
              <a:lnSpc>
                <a:spcPct val="150000"/>
              </a:lnSpc>
              <a:buNone/>
            </a:pPr>
            <a:endParaRPr lang="fr-FR" sz="2400" b="1" dirty="0" smtClean="0">
              <a:latin typeface="Tahoma" pitchFamily="34" charset="0"/>
              <a:ea typeface="Tahoma" pitchFamily="34" charset="0"/>
              <a:cs typeface="Tahoma" pitchFamily="34" charset="0"/>
            </a:endParaRPr>
          </a:p>
          <a:p>
            <a:pPr marL="109728" indent="0">
              <a:lnSpc>
                <a:spcPct val="150000"/>
              </a:lnSpc>
              <a:buNone/>
            </a:pPr>
            <a:r>
              <a:rPr lang="fr-FR" sz="2400" b="1" dirty="0" smtClean="0">
                <a:latin typeface="Tahoma" pitchFamily="34" charset="0"/>
                <a:ea typeface="Tahoma" pitchFamily="34" charset="0"/>
                <a:cs typeface="Tahoma" pitchFamily="34" charset="0"/>
              </a:rPr>
              <a:t>Ce </a:t>
            </a:r>
            <a:r>
              <a:rPr lang="fr-FR" sz="2400" b="1" dirty="0">
                <a:latin typeface="Tahoma" pitchFamily="34" charset="0"/>
                <a:ea typeface="Tahoma" pitchFamily="34" charset="0"/>
                <a:cs typeface="Tahoma" pitchFamily="34" charset="0"/>
              </a:rPr>
              <a:t>pouvoir d’influence du parlement en faveur de l’augmentation du budget de la santé sera encore plus accru par la mise en application de l’article 57 de la LOLF 2014 qui institut un débat d’orientation budgétaire (DOB) au parlement en amont de l’élaboration du projet de loi de finances initiale. </a:t>
            </a:r>
            <a:endParaRPr lang="fr-FR" sz="2400" b="1" dirty="0" smtClean="0">
              <a:latin typeface="Tahoma" pitchFamily="34" charset="0"/>
              <a:ea typeface="Tahoma" pitchFamily="34" charset="0"/>
              <a:cs typeface="Tahoma" pitchFamily="34" charset="0"/>
            </a:endParaRPr>
          </a:p>
          <a:p>
            <a:pPr marL="109728" indent="0">
              <a:lnSpc>
                <a:spcPct val="150000"/>
              </a:lnSpc>
              <a:buNone/>
            </a:pPr>
            <a:endParaRPr lang="fr-FR" sz="2400" b="1" dirty="0">
              <a:latin typeface="Tahoma" pitchFamily="34" charset="0"/>
              <a:ea typeface="Tahoma" pitchFamily="34" charset="0"/>
              <a:cs typeface="Tahoma" pitchFamily="34" charset="0"/>
            </a:endParaRPr>
          </a:p>
        </p:txBody>
      </p:sp>
      <p:sp>
        <p:nvSpPr>
          <p:cNvPr id="4" name="Footer Placeholder 3"/>
          <p:cNvSpPr>
            <a:spLocks noGrp="1"/>
          </p:cNvSpPr>
          <p:nvPr>
            <p:ph type="ftr" sz="quarter" idx="11"/>
          </p:nvPr>
        </p:nvSpPr>
        <p:spPr/>
        <p:txBody>
          <a:bodyPr/>
          <a:lstStyle/>
          <a:p>
            <a:r>
              <a:rPr lang="fr-FR" smtClean="0"/>
              <a:t>Présenté par:  HOWANOU Albert                                    Honorable Député  à  l’Assemblée Nationale Togolaise</a:t>
            </a:r>
            <a:endParaRPr lang="fr-FR"/>
          </a:p>
        </p:txBody>
      </p:sp>
    </p:spTree>
    <p:extLst>
      <p:ext uri="{BB962C8B-B14F-4D97-AF65-F5344CB8AC3E}">
        <p14:creationId xmlns:p14="http://schemas.microsoft.com/office/powerpoint/2010/main" val="397975558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109728" indent="0">
              <a:lnSpc>
                <a:spcPct val="200000"/>
              </a:lnSpc>
              <a:buNone/>
            </a:pPr>
            <a:r>
              <a:rPr lang="fr-FR" sz="2400" b="1" dirty="0">
                <a:latin typeface="Tahoma" pitchFamily="34" charset="0"/>
                <a:ea typeface="Tahoma" pitchFamily="34" charset="0"/>
                <a:cs typeface="Tahoma" pitchFamily="34" charset="0"/>
              </a:rPr>
              <a:t>A travers ce débat, le parlement pourra d’avance proposer des modifications des orientations budgétaires du gouvernement dans le sens d’accorder plus de moyens aux secteurs sociaux notamment la santé.</a:t>
            </a:r>
          </a:p>
          <a:p>
            <a:pPr marL="109728" indent="0">
              <a:lnSpc>
                <a:spcPct val="200000"/>
              </a:lnSpc>
              <a:buNone/>
            </a:pPr>
            <a:endParaRPr lang="fr-FR" b="1" dirty="0">
              <a:latin typeface="Tahoma" pitchFamily="34" charset="0"/>
              <a:ea typeface="Tahoma" pitchFamily="34" charset="0"/>
              <a:cs typeface="Tahoma" pitchFamily="34" charset="0"/>
            </a:endParaRPr>
          </a:p>
        </p:txBody>
      </p:sp>
      <p:sp>
        <p:nvSpPr>
          <p:cNvPr id="4" name="Footer Placeholder 3"/>
          <p:cNvSpPr>
            <a:spLocks noGrp="1"/>
          </p:cNvSpPr>
          <p:nvPr>
            <p:ph type="ftr" sz="quarter" idx="11"/>
          </p:nvPr>
        </p:nvSpPr>
        <p:spPr/>
        <p:txBody>
          <a:bodyPr/>
          <a:lstStyle/>
          <a:p>
            <a:r>
              <a:rPr lang="fr-FR" smtClean="0"/>
              <a:t>Présenté par:  HOWANOU Albert                                    Honorable Député  à  l’Assemblée Nationale Togolaise</a:t>
            </a:r>
            <a:endParaRPr lang="fr-FR"/>
          </a:p>
        </p:txBody>
      </p:sp>
    </p:spTree>
    <p:extLst>
      <p:ext uri="{BB962C8B-B14F-4D97-AF65-F5344CB8AC3E}">
        <p14:creationId xmlns:p14="http://schemas.microsoft.com/office/powerpoint/2010/main" val="65491585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107583" y="592428"/>
            <a:ext cx="9710671" cy="5584535"/>
          </a:xfrm>
        </p:spPr>
        <p:txBody>
          <a:bodyPr/>
          <a:lstStyle/>
          <a:p>
            <a:pPr marL="0" indent="0">
              <a:buNone/>
            </a:pPr>
            <a:endParaRPr lang="fr-FR" dirty="0">
              <a:latin typeface="Tahoma" pitchFamily="34" charset="0"/>
              <a:ea typeface="Tahoma" pitchFamily="34" charset="0"/>
              <a:cs typeface="Tahoma" pitchFamily="34" charset="0"/>
            </a:endParaRPr>
          </a:p>
          <a:p>
            <a:pPr marL="0" indent="0">
              <a:buNone/>
            </a:pPr>
            <a:r>
              <a:rPr lang="fr-FR" b="1" dirty="0" smtClean="0">
                <a:solidFill>
                  <a:srgbClr val="0070C0"/>
                </a:solidFill>
                <a:latin typeface="Tahoma" pitchFamily="34" charset="0"/>
                <a:ea typeface="Tahoma" pitchFamily="34" charset="0"/>
                <a:cs typeface="Tahoma" pitchFamily="34" charset="0"/>
              </a:rPr>
              <a:t>Introduction </a:t>
            </a:r>
            <a:endParaRPr lang="fr-FR" b="1" dirty="0">
              <a:solidFill>
                <a:srgbClr val="0070C0"/>
              </a:solidFill>
              <a:latin typeface="Tahoma" pitchFamily="34" charset="0"/>
              <a:ea typeface="Tahoma" pitchFamily="34" charset="0"/>
              <a:cs typeface="Tahoma" pitchFamily="34" charset="0"/>
            </a:endParaRPr>
          </a:p>
          <a:p>
            <a:pPr marL="0" indent="0">
              <a:buNone/>
            </a:pPr>
            <a:endParaRPr lang="fr-FR" dirty="0" smtClean="0">
              <a:latin typeface="Tahoma" pitchFamily="34" charset="0"/>
              <a:ea typeface="Tahoma" pitchFamily="34" charset="0"/>
              <a:cs typeface="Tahoma" pitchFamily="34" charset="0"/>
            </a:endParaRPr>
          </a:p>
          <a:p>
            <a:pPr marL="571500" indent="-571500">
              <a:buFont typeface="+mj-lt"/>
              <a:buAutoNum type="romanUcPeriod"/>
            </a:pPr>
            <a:r>
              <a:rPr lang="fr-FR" b="1" dirty="0" smtClean="0">
                <a:effectLst/>
                <a:latin typeface="Tahoma" pitchFamily="34" charset="0"/>
                <a:ea typeface="Tahoma" pitchFamily="34" charset="0"/>
                <a:cs typeface="Tahoma" pitchFamily="34" charset="0"/>
              </a:rPr>
              <a:t>Procédure législative relative à la loi de finances initiale</a:t>
            </a:r>
          </a:p>
          <a:p>
            <a:pPr marL="571500" indent="-571500">
              <a:buFont typeface="+mj-lt"/>
              <a:buAutoNum type="romanUcPeriod"/>
            </a:pPr>
            <a:endParaRPr lang="fr-FR" b="1" dirty="0" smtClean="0">
              <a:effectLst/>
              <a:latin typeface="Tahoma" pitchFamily="34" charset="0"/>
              <a:ea typeface="Tahoma" pitchFamily="34" charset="0"/>
              <a:cs typeface="Tahoma" pitchFamily="34" charset="0"/>
            </a:endParaRPr>
          </a:p>
          <a:p>
            <a:pPr marL="571500" lvl="0" indent="-571500">
              <a:buFont typeface="+mj-lt"/>
              <a:buAutoNum type="romanUcPeriod"/>
            </a:pPr>
            <a:r>
              <a:rPr lang="fr-FR" b="1" dirty="0" smtClean="0">
                <a:solidFill>
                  <a:prstClr val="black"/>
                </a:solidFill>
                <a:latin typeface="Tahoma" pitchFamily="34" charset="0"/>
                <a:ea typeface="Tahoma" pitchFamily="34" charset="0"/>
                <a:cs typeface="Tahoma" pitchFamily="34" charset="0"/>
              </a:rPr>
              <a:t>Rôle </a:t>
            </a:r>
            <a:r>
              <a:rPr lang="fr-FR" b="1" dirty="0">
                <a:solidFill>
                  <a:prstClr val="black"/>
                </a:solidFill>
                <a:latin typeface="Tahoma" pitchFamily="34" charset="0"/>
                <a:ea typeface="Tahoma" pitchFamily="34" charset="0"/>
                <a:cs typeface="Tahoma" pitchFamily="34" charset="0"/>
              </a:rPr>
              <a:t>du parlement dans l’augmentation </a:t>
            </a:r>
            <a:r>
              <a:rPr lang="fr-FR" b="1" dirty="0" smtClean="0">
                <a:solidFill>
                  <a:prstClr val="black"/>
                </a:solidFill>
                <a:latin typeface="Tahoma" pitchFamily="34" charset="0"/>
                <a:ea typeface="Tahoma" pitchFamily="34" charset="0"/>
                <a:cs typeface="Tahoma" pitchFamily="34" charset="0"/>
              </a:rPr>
              <a:t>du </a:t>
            </a:r>
            <a:r>
              <a:rPr lang="fr-FR" b="1" dirty="0">
                <a:solidFill>
                  <a:prstClr val="black"/>
                </a:solidFill>
                <a:latin typeface="Tahoma" pitchFamily="34" charset="0"/>
                <a:ea typeface="Tahoma" pitchFamily="34" charset="0"/>
                <a:cs typeface="Tahoma" pitchFamily="34" charset="0"/>
              </a:rPr>
              <a:t>budget de la santé</a:t>
            </a:r>
            <a:endParaRPr lang="fr-FR" sz="2000" dirty="0">
              <a:solidFill>
                <a:prstClr val="black"/>
              </a:solidFill>
              <a:latin typeface="Tahoma" pitchFamily="34" charset="0"/>
              <a:ea typeface="Tahoma" pitchFamily="34" charset="0"/>
              <a:cs typeface="Tahoma" pitchFamily="34" charset="0"/>
            </a:endParaRPr>
          </a:p>
          <a:p>
            <a:pPr marL="0" lvl="0" indent="0">
              <a:buNone/>
            </a:pPr>
            <a:endParaRPr lang="fr-FR" dirty="0">
              <a:solidFill>
                <a:prstClr val="black"/>
              </a:solidFill>
              <a:latin typeface="Tahoma" pitchFamily="34" charset="0"/>
              <a:ea typeface="Tahoma" pitchFamily="34" charset="0"/>
              <a:cs typeface="Tahoma" pitchFamily="34" charset="0"/>
            </a:endParaRPr>
          </a:p>
          <a:p>
            <a:pPr marL="0" indent="0">
              <a:buNone/>
            </a:pPr>
            <a:r>
              <a:rPr lang="fr-FR" b="1" dirty="0" smtClean="0">
                <a:solidFill>
                  <a:srgbClr val="0070C0"/>
                </a:solidFill>
                <a:effectLst/>
                <a:latin typeface="Tahoma" pitchFamily="34" charset="0"/>
                <a:ea typeface="Tahoma" pitchFamily="34" charset="0"/>
                <a:cs typeface="Tahoma" pitchFamily="34" charset="0"/>
              </a:rPr>
              <a:t>Conclusion</a:t>
            </a:r>
          </a:p>
          <a:p>
            <a:pPr marL="0" indent="0">
              <a:buNone/>
            </a:pPr>
            <a:endParaRPr lang="fr-FR" b="1" dirty="0">
              <a:latin typeface="Tahoma" pitchFamily="34" charset="0"/>
              <a:ea typeface="Tahoma" pitchFamily="34" charset="0"/>
              <a:cs typeface="Tahoma" pitchFamily="34" charset="0"/>
            </a:endParaRPr>
          </a:p>
        </p:txBody>
      </p:sp>
      <p:sp>
        <p:nvSpPr>
          <p:cNvPr id="2" name="TextBox 1"/>
          <p:cNvSpPr txBox="1"/>
          <p:nvPr/>
        </p:nvSpPr>
        <p:spPr>
          <a:xfrm>
            <a:off x="5896707" y="240268"/>
            <a:ext cx="1348446" cy="584775"/>
          </a:xfrm>
          <a:prstGeom prst="rect">
            <a:avLst/>
          </a:prstGeom>
          <a:noFill/>
        </p:spPr>
        <p:txBody>
          <a:bodyPr wrap="none" rtlCol="0">
            <a:spAutoFit/>
          </a:bodyPr>
          <a:lstStyle/>
          <a:p>
            <a:r>
              <a:rPr lang="fr-FR" sz="3200" b="1" dirty="0" smtClean="0">
                <a:solidFill>
                  <a:srgbClr val="0070C0"/>
                </a:solidFill>
              </a:rPr>
              <a:t>PLAN </a:t>
            </a:r>
            <a:endParaRPr lang="fr-FR" sz="3200" b="1" dirty="0">
              <a:solidFill>
                <a:srgbClr val="0070C0"/>
              </a:solidFill>
            </a:endParaRPr>
          </a:p>
        </p:txBody>
      </p:sp>
      <p:sp>
        <p:nvSpPr>
          <p:cNvPr id="4" name="Footer Placeholder 3"/>
          <p:cNvSpPr>
            <a:spLocks noGrp="1"/>
          </p:cNvSpPr>
          <p:nvPr>
            <p:ph type="ftr" sz="quarter" idx="11"/>
          </p:nvPr>
        </p:nvSpPr>
        <p:spPr/>
        <p:txBody>
          <a:bodyPr/>
          <a:lstStyle/>
          <a:p>
            <a:r>
              <a:rPr lang="fr-FR" smtClean="0"/>
              <a:t>Présenté par:  HOWANOU Albert                                    Honorable Député  à  l’Assemblée Nationale Togolaise</a:t>
            </a:r>
            <a:endParaRPr lang="fr-FR"/>
          </a:p>
        </p:txBody>
      </p:sp>
    </p:spTree>
    <p:extLst>
      <p:ext uri="{BB962C8B-B14F-4D97-AF65-F5344CB8AC3E}">
        <p14:creationId xmlns:p14="http://schemas.microsoft.com/office/powerpoint/2010/main" val="1690131700"/>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WordArt 3"/>
          <p:cNvSpPr>
            <a:spLocks noChangeArrowheads="1" noChangeShapeType="1" noTextEdit="1"/>
          </p:cNvSpPr>
          <p:nvPr/>
        </p:nvSpPr>
        <p:spPr bwMode="auto">
          <a:xfrm rot="178078">
            <a:off x="3339479" y="1250290"/>
            <a:ext cx="4702884" cy="2975198"/>
          </a:xfrm>
          <a:prstGeom prst="rect">
            <a:avLst/>
          </a:prstGeom>
        </p:spPr>
        <p:txBody>
          <a:bodyPr wrap="none" fromWordArt="1">
            <a:prstTxWarp prst="textDeflateBottom">
              <a:avLst>
                <a:gd name="adj" fmla="val 76472"/>
              </a:avLst>
            </a:prstTxWarp>
          </a:bodyPr>
          <a:lstStyle/>
          <a:p>
            <a:pPr algn="ctr"/>
            <a:r>
              <a:rPr lang="fr-FR" sz="3600" b="1" kern="10" dirty="0">
                <a:ln w="17780" cmpd="sng">
                  <a:solidFill>
                    <a:srgbClr val="FFFFFF"/>
                  </a:solidFill>
                  <a:prstDash val="solid"/>
                  <a:miter lim="800000"/>
                </a:ln>
                <a:solidFill>
                  <a:srgbClr val="0070C0"/>
                </a:solidFill>
                <a:effectLst>
                  <a:outerShdw blurRad="50800" algn="tl" rotWithShape="0">
                    <a:srgbClr val="000000"/>
                  </a:outerShdw>
                </a:effectLst>
                <a:latin typeface="Impact"/>
              </a:rPr>
              <a:t>Merci</a:t>
            </a:r>
          </a:p>
        </p:txBody>
      </p:sp>
      <p:sp>
        <p:nvSpPr>
          <p:cNvPr id="3" name="TextBox 2"/>
          <p:cNvSpPr txBox="1"/>
          <p:nvPr/>
        </p:nvSpPr>
        <p:spPr>
          <a:xfrm>
            <a:off x="2508738" y="4934418"/>
            <a:ext cx="6480939" cy="1124988"/>
          </a:xfrm>
          <a:prstGeom prst="rect">
            <a:avLst/>
          </a:prstGeom>
          <a:noFill/>
        </p:spPr>
        <p:txBody>
          <a:bodyPr wrap="square" rtlCol="0">
            <a:spAutoFit/>
          </a:bodyPr>
          <a:lstStyle/>
          <a:p>
            <a:pPr algn="ctr">
              <a:lnSpc>
                <a:spcPct val="150000"/>
              </a:lnSpc>
            </a:pPr>
            <a:r>
              <a:rPr lang="fr-FR" sz="2400" b="1" dirty="0" smtClean="0">
                <a:solidFill>
                  <a:srgbClr val="0070C0"/>
                </a:solidFill>
                <a:latin typeface="Tahoma" pitchFamily="34" charset="0"/>
                <a:ea typeface="Tahoma" pitchFamily="34" charset="0"/>
                <a:cs typeface="Tahoma" pitchFamily="34" charset="0"/>
              </a:rPr>
              <a:t>QUE LE SEIGNEUR VOUS BENISSE</a:t>
            </a:r>
          </a:p>
          <a:p>
            <a:pPr algn="ctr">
              <a:lnSpc>
                <a:spcPct val="150000"/>
              </a:lnSpc>
            </a:pPr>
            <a:r>
              <a:rPr lang="fr-FR" sz="2400" b="1" dirty="0" smtClean="0">
                <a:solidFill>
                  <a:srgbClr val="0070C0"/>
                </a:solidFill>
                <a:latin typeface="Tahoma" pitchFamily="34" charset="0"/>
                <a:ea typeface="Tahoma" pitchFamily="34" charset="0"/>
                <a:cs typeface="Tahoma" pitchFamily="34" charset="0"/>
              </a:rPr>
              <a:t>ET QU’IL BENISSE LE TOGO</a:t>
            </a:r>
            <a:endParaRPr lang="fr-FR" sz="2400" b="1" dirty="0">
              <a:solidFill>
                <a:srgbClr val="0070C0"/>
              </a:solidFill>
              <a:latin typeface="Tahoma" pitchFamily="34" charset="0"/>
              <a:ea typeface="Tahoma" pitchFamily="34" charset="0"/>
              <a:cs typeface="Tahoma" pitchFamily="34" charset="0"/>
            </a:endParaRPr>
          </a:p>
        </p:txBody>
      </p:sp>
      <p:sp>
        <p:nvSpPr>
          <p:cNvPr id="4" name="Footer Placeholder 3"/>
          <p:cNvSpPr>
            <a:spLocks noGrp="1"/>
          </p:cNvSpPr>
          <p:nvPr>
            <p:ph type="ftr" sz="quarter" idx="11"/>
          </p:nvPr>
        </p:nvSpPr>
        <p:spPr/>
        <p:txBody>
          <a:bodyPr/>
          <a:lstStyle/>
          <a:p>
            <a:r>
              <a:rPr lang="fr-FR" smtClean="0"/>
              <a:t>Présenté par:  HOWANOU Albert                                    Honorable Député  à  l’Assemblée Nationale Togolaise</a:t>
            </a:r>
            <a:endParaRPr lang="fr-FR"/>
          </a:p>
        </p:txBody>
      </p:sp>
    </p:spTree>
    <p:extLst>
      <p:ext uri="{BB962C8B-B14F-4D97-AF65-F5344CB8AC3E}">
        <p14:creationId xmlns:p14="http://schemas.microsoft.com/office/powerpoint/2010/main" val="237968618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838200" y="150751"/>
            <a:ext cx="10515600" cy="5803476"/>
          </a:xfrm>
        </p:spPr>
        <p:txBody>
          <a:bodyPr>
            <a:noAutofit/>
          </a:bodyPr>
          <a:lstStyle/>
          <a:p>
            <a:pPr algn="just">
              <a:lnSpc>
                <a:spcPct val="200000"/>
              </a:lnSpc>
              <a:spcAft>
                <a:spcPts val="800"/>
              </a:spcAft>
            </a:pPr>
            <a:r>
              <a:rPr lang="fr-FR" sz="2400" b="1" dirty="0">
                <a:solidFill>
                  <a:srgbClr val="0070C0"/>
                </a:solidFill>
                <a:latin typeface="Tahoma" pitchFamily="34" charset="0"/>
                <a:ea typeface="Tahoma" pitchFamily="34" charset="0"/>
                <a:cs typeface="Tahoma" pitchFamily="34" charset="0"/>
              </a:rPr>
              <a:t>Introduction</a:t>
            </a:r>
          </a:p>
          <a:p>
            <a:pPr marL="0" indent="0" algn="just">
              <a:lnSpc>
                <a:spcPct val="200000"/>
              </a:lnSpc>
              <a:buNone/>
            </a:pPr>
            <a:r>
              <a:rPr lang="fr-FR" sz="2400" b="1" dirty="0" smtClean="0">
                <a:effectLst/>
                <a:latin typeface="Tahoma" pitchFamily="34" charset="0"/>
                <a:ea typeface="Tahoma" pitchFamily="34" charset="0"/>
                <a:cs typeface="Tahoma" pitchFamily="34" charset="0"/>
              </a:rPr>
              <a:t>Acte par lequel sont prévues et autorisées les recettes et les dépenses annuelles de l’Etat, le budget de l’Etat représente l’expression financière du programme d’action que le gouvernement se propose de réaliser dans tous les domaines de ses compétences au cours d’une année. Le processus d’élaboration du budget de l’Etat, fait intervenir principalement deux  pouvoirs publics. </a:t>
            </a:r>
          </a:p>
          <a:p>
            <a:pPr marL="0" indent="0" algn="just">
              <a:lnSpc>
                <a:spcPct val="200000"/>
              </a:lnSpc>
              <a:buNone/>
            </a:pPr>
            <a:endParaRPr lang="fr-FR" sz="2400" b="1" dirty="0">
              <a:latin typeface="Tahoma" pitchFamily="34" charset="0"/>
              <a:ea typeface="Tahoma" pitchFamily="34" charset="0"/>
              <a:cs typeface="Tahoma" pitchFamily="34" charset="0"/>
            </a:endParaRPr>
          </a:p>
        </p:txBody>
      </p:sp>
      <p:sp>
        <p:nvSpPr>
          <p:cNvPr id="2" name="Footer Placeholder 1"/>
          <p:cNvSpPr>
            <a:spLocks noGrp="1"/>
          </p:cNvSpPr>
          <p:nvPr>
            <p:ph type="ftr" sz="quarter" idx="11"/>
          </p:nvPr>
        </p:nvSpPr>
        <p:spPr/>
        <p:txBody>
          <a:bodyPr/>
          <a:lstStyle/>
          <a:p>
            <a:r>
              <a:rPr lang="fr-FR" smtClean="0"/>
              <a:t>Présenté par:  HOWANOU Albert                                    Honorable Député  à  l’Assemblée Nationale Togolaise</a:t>
            </a:r>
            <a:endParaRPr lang="fr-FR"/>
          </a:p>
        </p:txBody>
      </p:sp>
    </p:spTree>
    <p:extLst>
      <p:ext uri="{BB962C8B-B14F-4D97-AF65-F5344CB8AC3E}">
        <p14:creationId xmlns:p14="http://schemas.microsoft.com/office/powerpoint/2010/main" val="391043909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09600" y="574432"/>
            <a:ext cx="10972800" cy="5627076"/>
          </a:xfrm>
        </p:spPr>
        <p:txBody>
          <a:bodyPr>
            <a:normAutofit/>
          </a:bodyPr>
          <a:lstStyle/>
          <a:p>
            <a:pPr>
              <a:lnSpc>
                <a:spcPct val="200000"/>
              </a:lnSpc>
            </a:pPr>
            <a:r>
              <a:rPr lang="fr-FR" sz="2400" b="1" dirty="0">
                <a:latin typeface="Tahoma" pitchFamily="34" charset="0"/>
                <a:ea typeface="Tahoma" pitchFamily="34" charset="0"/>
                <a:cs typeface="Tahoma" pitchFamily="34" charset="0"/>
              </a:rPr>
              <a:t>Au Togo, le rôle de chacun de ces acteurs dans le processus d’élaboration du budget est défini par la constitution. La loi organique relative aux lois de finances (LOLF) et le règlement intérieur de l’Assemblée nationale. </a:t>
            </a:r>
            <a:r>
              <a:rPr lang="fr-FR" sz="2400" b="1" dirty="0">
                <a:solidFill>
                  <a:prstClr val="black"/>
                </a:solidFill>
                <a:latin typeface="Tahoma" pitchFamily="34" charset="0"/>
                <a:ea typeface="Tahoma" pitchFamily="34" charset="0"/>
                <a:cs typeface="Tahoma" pitchFamily="34" charset="0"/>
              </a:rPr>
              <a:t>Ainsi, l’initiative des lois de finances appartient exclusivement au gouvernement (art 38 LOLF 2008, art 56 LOLF 2014) et leur vote relève des prérogatives du parlement (art 81 &amp; 91 Constitution). </a:t>
            </a:r>
          </a:p>
          <a:p>
            <a:pPr>
              <a:lnSpc>
                <a:spcPct val="200000"/>
              </a:lnSpc>
            </a:pPr>
            <a:endParaRPr lang="fr-FR" sz="2400" dirty="0"/>
          </a:p>
        </p:txBody>
      </p:sp>
      <p:sp>
        <p:nvSpPr>
          <p:cNvPr id="4" name="Footer Placeholder 3"/>
          <p:cNvSpPr>
            <a:spLocks noGrp="1"/>
          </p:cNvSpPr>
          <p:nvPr>
            <p:ph type="ftr" sz="quarter" idx="11"/>
          </p:nvPr>
        </p:nvSpPr>
        <p:spPr/>
        <p:txBody>
          <a:bodyPr/>
          <a:lstStyle/>
          <a:p>
            <a:r>
              <a:rPr lang="fr-FR" smtClean="0"/>
              <a:t>Présenté par:  HOWANOU Albert                                    Honorable Député  à  l’Assemblée Nationale Togolaise</a:t>
            </a:r>
            <a:endParaRPr lang="fr-FR"/>
          </a:p>
        </p:txBody>
      </p:sp>
    </p:spTree>
    <p:extLst>
      <p:ext uri="{BB962C8B-B14F-4D97-AF65-F5344CB8AC3E}">
        <p14:creationId xmlns:p14="http://schemas.microsoft.com/office/powerpoint/2010/main" val="354408538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838200" y="399245"/>
            <a:ext cx="10515600" cy="5777718"/>
          </a:xfrm>
        </p:spPr>
        <p:txBody>
          <a:bodyPr>
            <a:normAutofit/>
          </a:bodyPr>
          <a:lstStyle/>
          <a:p>
            <a:pPr marL="0" indent="0" algn="just">
              <a:lnSpc>
                <a:spcPct val="200000"/>
              </a:lnSpc>
              <a:spcAft>
                <a:spcPts val="800"/>
              </a:spcAft>
              <a:buNone/>
            </a:pPr>
            <a:r>
              <a:rPr lang="fr-FR" sz="2400" b="1" dirty="0" smtClean="0">
                <a:effectLst/>
                <a:latin typeface="Tahoma" pitchFamily="34" charset="0"/>
                <a:ea typeface="Tahoma" pitchFamily="34" charset="0"/>
                <a:cs typeface="Tahoma" pitchFamily="34" charset="0"/>
              </a:rPr>
              <a:t>Ce dernier accorde un intérêt particulier aux secteurs sociaux à l’instar de celui de la santé lors de l’examen et du vote des lois de finances et plus particulièrement des lois de finances initiales. </a:t>
            </a:r>
            <a:endParaRPr lang="fr-FR" sz="2400" b="1" dirty="0">
              <a:latin typeface="Tahoma" pitchFamily="34" charset="0"/>
              <a:ea typeface="Tahoma" pitchFamily="34" charset="0"/>
              <a:cs typeface="Tahoma" pitchFamily="34" charset="0"/>
            </a:endParaRPr>
          </a:p>
        </p:txBody>
      </p:sp>
      <p:sp>
        <p:nvSpPr>
          <p:cNvPr id="2" name="Footer Placeholder 1"/>
          <p:cNvSpPr>
            <a:spLocks noGrp="1"/>
          </p:cNvSpPr>
          <p:nvPr>
            <p:ph type="ftr" sz="quarter" idx="11"/>
          </p:nvPr>
        </p:nvSpPr>
        <p:spPr/>
        <p:txBody>
          <a:bodyPr/>
          <a:lstStyle/>
          <a:p>
            <a:r>
              <a:rPr lang="fr-FR" smtClean="0"/>
              <a:t>Présenté par:  HOWANOU Albert                                    Honorable Député  à  l’Assemblée Nationale Togolaise</a:t>
            </a:r>
            <a:endParaRPr lang="fr-FR" dirty="0"/>
          </a:p>
        </p:txBody>
      </p:sp>
    </p:spTree>
    <p:extLst>
      <p:ext uri="{BB962C8B-B14F-4D97-AF65-F5344CB8AC3E}">
        <p14:creationId xmlns:p14="http://schemas.microsoft.com/office/powerpoint/2010/main" val="2676311501"/>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45477" y="819368"/>
            <a:ext cx="10882566" cy="5486400"/>
          </a:xfrm>
        </p:spPr>
        <p:txBody>
          <a:bodyPr>
            <a:normAutofit/>
          </a:bodyPr>
          <a:lstStyle/>
          <a:p>
            <a:pPr marL="0" lvl="0" indent="0" algn="just">
              <a:lnSpc>
                <a:spcPct val="200000"/>
              </a:lnSpc>
              <a:spcAft>
                <a:spcPts val="800"/>
              </a:spcAft>
              <a:buClr>
                <a:srgbClr val="0BD0D9"/>
              </a:buClr>
              <a:buNone/>
            </a:pPr>
            <a:r>
              <a:rPr lang="fr-FR" sz="2400" b="1" dirty="0" smtClean="0">
                <a:effectLst/>
                <a:latin typeface="Tahoma" pitchFamily="34" charset="0"/>
                <a:ea typeface="Tahoma" pitchFamily="34" charset="0"/>
                <a:cs typeface="Tahoma" pitchFamily="34" charset="0"/>
              </a:rPr>
              <a:t>Tout commence par le dépôt du projet de loi de finances initiale sur le bureau du parlement (au plus tard une semaine avant l’ouverture de la session budgétaire, art 39 LOLF 2008, art 58 LOLF 2014). </a:t>
            </a:r>
          </a:p>
          <a:p>
            <a:pPr marL="0" lvl="0" indent="0" algn="just">
              <a:lnSpc>
                <a:spcPct val="200000"/>
              </a:lnSpc>
              <a:spcAft>
                <a:spcPts val="800"/>
              </a:spcAft>
              <a:buClr>
                <a:srgbClr val="0BD0D9"/>
              </a:buClr>
              <a:buNone/>
            </a:pPr>
            <a:r>
              <a:rPr lang="fr-FR" sz="2400" b="1" dirty="0" smtClean="0">
                <a:effectLst/>
                <a:latin typeface="Tahoma" pitchFamily="34" charset="0"/>
                <a:ea typeface="Tahoma" pitchFamily="34" charset="0"/>
                <a:cs typeface="Tahoma" pitchFamily="34" charset="0"/>
              </a:rPr>
              <a:t>Ledit projet est ensuite affecté à la commission des finances pour examen.  Cette dernière organise ses travaux de manière à permettre au parlement de voter la loi de finances initiale dans le  respect du délai constitutionnel (au plus tard le 31 décembre).</a:t>
            </a:r>
            <a:r>
              <a:rPr lang="fr-FR" sz="2400" b="1" dirty="0" smtClean="0">
                <a:solidFill>
                  <a:prstClr val="black"/>
                </a:solidFill>
                <a:latin typeface="Tahoma" pitchFamily="34" charset="0"/>
                <a:ea typeface="Tahoma" pitchFamily="34" charset="0"/>
                <a:cs typeface="Tahoma" pitchFamily="34" charset="0"/>
              </a:rPr>
              <a:t> </a:t>
            </a:r>
          </a:p>
          <a:p>
            <a:pPr marL="0" indent="0" algn="just">
              <a:lnSpc>
                <a:spcPct val="200000"/>
              </a:lnSpc>
              <a:spcAft>
                <a:spcPts val="800"/>
              </a:spcAft>
              <a:buNone/>
            </a:pPr>
            <a:endParaRPr lang="fr-FR" sz="2400" b="1" dirty="0">
              <a:latin typeface="Tahoma" pitchFamily="34" charset="0"/>
              <a:ea typeface="Tahoma" pitchFamily="34" charset="0"/>
              <a:cs typeface="Tahoma" pitchFamily="34" charset="0"/>
            </a:endParaRPr>
          </a:p>
        </p:txBody>
      </p:sp>
      <p:sp>
        <p:nvSpPr>
          <p:cNvPr id="2" name="Titre 1"/>
          <p:cNvSpPr>
            <a:spLocks noGrp="1"/>
          </p:cNvSpPr>
          <p:nvPr>
            <p:ph type="title"/>
          </p:nvPr>
        </p:nvSpPr>
        <p:spPr>
          <a:xfrm>
            <a:off x="410308" y="262094"/>
            <a:ext cx="10827582" cy="1325563"/>
          </a:xfrm>
        </p:spPr>
        <p:txBody>
          <a:bodyPr>
            <a:noAutofit/>
          </a:bodyPr>
          <a:lstStyle/>
          <a:p>
            <a:pPr marL="342900" lvl="0" indent="-342900">
              <a:lnSpc>
                <a:spcPct val="107000"/>
              </a:lnSpc>
              <a:spcAft>
                <a:spcPts val="800"/>
              </a:spcAft>
            </a:pPr>
            <a:r>
              <a:rPr lang="fr-FR" sz="2800" b="1" dirty="0" smtClean="0">
                <a:solidFill>
                  <a:srgbClr val="0070C0"/>
                </a:solidFill>
                <a:effectLst/>
                <a:latin typeface="Tahoma" pitchFamily="34" charset="0"/>
                <a:ea typeface="Tahoma" pitchFamily="34" charset="0"/>
                <a:cs typeface="Tahoma" pitchFamily="34" charset="0"/>
              </a:rPr>
              <a:t>I- Procédure législative relative à la loi de finances initiale</a:t>
            </a:r>
            <a:r>
              <a:rPr lang="fr-FR" sz="2800" dirty="0" smtClean="0">
                <a:solidFill>
                  <a:srgbClr val="0070C0"/>
                </a:solidFill>
                <a:effectLst/>
                <a:latin typeface="Tahoma" pitchFamily="34" charset="0"/>
                <a:ea typeface="Tahoma" pitchFamily="34" charset="0"/>
                <a:cs typeface="Tahoma" pitchFamily="34" charset="0"/>
              </a:rPr>
              <a:t/>
            </a:r>
            <a:br>
              <a:rPr lang="fr-FR" sz="2800" dirty="0" smtClean="0">
                <a:solidFill>
                  <a:srgbClr val="0070C0"/>
                </a:solidFill>
                <a:effectLst/>
                <a:latin typeface="Tahoma" pitchFamily="34" charset="0"/>
                <a:ea typeface="Tahoma" pitchFamily="34" charset="0"/>
                <a:cs typeface="Tahoma" pitchFamily="34" charset="0"/>
              </a:rPr>
            </a:br>
            <a:endParaRPr lang="fr-FR" sz="2800" dirty="0">
              <a:solidFill>
                <a:srgbClr val="0070C0"/>
              </a:solidFill>
              <a:latin typeface="Tahoma" pitchFamily="34" charset="0"/>
              <a:ea typeface="Tahoma" pitchFamily="34" charset="0"/>
              <a:cs typeface="Tahoma" pitchFamily="34" charset="0"/>
            </a:endParaRPr>
          </a:p>
        </p:txBody>
      </p:sp>
      <p:sp>
        <p:nvSpPr>
          <p:cNvPr id="4" name="Footer Placeholder 3"/>
          <p:cNvSpPr>
            <a:spLocks noGrp="1"/>
          </p:cNvSpPr>
          <p:nvPr>
            <p:ph type="ftr" sz="quarter" idx="11"/>
          </p:nvPr>
        </p:nvSpPr>
        <p:spPr/>
        <p:txBody>
          <a:bodyPr/>
          <a:lstStyle/>
          <a:p>
            <a:r>
              <a:rPr lang="fr-FR" smtClean="0"/>
              <a:t>Présenté par:  HOWANOU Albert                                    Honorable Député  à  l’Assemblée Nationale Togolaise</a:t>
            </a:r>
            <a:endParaRPr lang="fr-FR"/>
          </a:p>
        </p:txBody>
      </p:sp>
    </p:spTree>
    <p:extLst>
      <p:ext uri="{BB962C8B-B14F-4D97-AF65-F5344CB8AC3E}">
        <p14:creationId xmlns:p14="http://schemas.microsoft.com/office/powerpoint/2010/main" val="1448647361"/>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68923" y="216301"/>
            <a:ext cx="10884877" cy="6053070"/>
          </a:xfrm>
        </p:spPr>
        <p:txBody>
          <a:bodyPr>
            <a:normAutofit lnSpcReduction="10000"/>
          </a:bodyPr>
          <a:lstStyle/>
          <a:p>
            <a:pPr marL="0" indent="0">
              <a:lnSpc>
                <a:spcPct val="200000"/>
              </a:lnSpc>
              <a:spcAft>
                <a:spcPts val="800"/>
              </a:spcAft>
              <a:buClr>
                <a:srgbClr val="0BD0D9"/>
              </a:buClr>
              <a:buNone/>
            </a:pPr>
            <a:r>
              <a:rPr lang="fr-FR" sz="2400" b="1" dirty="0">
                <a:latin typeface="Tahoma" pitchFamily="34" charset="0"/>
                <a:ea typeface="Tahoma" pitchFamily="34" charset="0"/>
                <a:cs typeface="Tahoma" pitchFamily="34" charset="0"/>
              </a:rPr>
              <a:t>Un travail important est ainsi abattu en commission en présence du commissaire du gouvernement. Ce travail se déroule en deux étapes. </a:t>
            </a:r>
            <a:endParaRPr lang="fr-FR" sz="2400" b="1" dirty="0">
              <a:solidFill>
                <a:prstClr val="black"/>
              </a:solidFill>
              <a:latin typeface="Tahoma" pitchFamily="34" charset="0"/>
              <a:ea typeface="Tahoma" pitchFamily="34" charset="0"/>
              <a:cs typeface="Tahoma" pitchFamily="34" charset="0"/>
            </a:endParaRPr>
          </a:p>
          <a:p>
            <a:pPr marL="0" lvl="0" indent="0">
              <a:lnSpc>
                <a:spcPct val="200000"/>
              </a:lnSpc>
              <a:spcAft>
                <a:spcPts val="800"/>
              </a:spcAft>
              <a:buClr>
                <a:srgbClr val="0BD0D9"/>
              </a:buClr>
              <a:buNone/>
            </a:pPr>
            <a:r>
              <a:rPr lang="fr-FR" sz="2400" b="1" dirty="0" smtClean="0">
                <a:solidFill>
                  <a:prstClr val="black"/>
                </a:solidFill>
                <a:latin typeface="Tahoma" pitchFamily="34" charset="0"/>
                <a:ea typeface="Tahoma" pitchFamily="34" charset="0"/>
                <a:cs typeface="Tahoma" pitchFamily="34" charset="0"/>
              </a:rPr>
              <a:t>Ces </a:t>
            </a:r>
            <a:r>
              <a:rPr lang="fr-FR" sz="2400" b="1" dirty="0">
                <a:solidFill>
                  <a:prstClr val="black"/>
                </a:solidFill>
                <a:latin typeface="Tahoma" pitchFamily="34" charset="0"/>
                <a:ea typeface="Tahoma" pitchFamily="34" charset="0"/>
                <a:cs typeface="Tahoma" pitchFamily="34" charset="0"/>
              </a:rPr>
              <a:t>deux étapes peuvent donner lieu à la formulation des recommandations à l’endroit du gouvernement</a:t>
            </a:r>
            <a:r>
              <a:rPr lang="fr-FR" sz="2400" b="1" dirty="0" smtClean="0">
                <a:solidFill>
                  <a:prstClr val="black"/>
                </a:solidFill>
                <a:latin typeface="Tahoma" pitchFamily="34" charset="0"/>
                <a:ea typeface="Tahoma" pitchFamily="34" charset="0"/>
                <a:cs typeface="Tahoma" pitchFamily="34" charset="0"/>
              </a:rPr>
              <a:t>.</a:t>
            </a:r>
            <a:endParaRPr lang="fr-FR" sz="2400" b="1" dirty="0">
              <a:solidFill>
                <a:prstClr val="black"/>
              </a:solidFill>
              <a:latin typeface="Tahoma" pitchFamily="34" charset="0"/>
              <a:ea typeface="Tahoma" pitchFamily="34" charset="0"/>
              <a:cs typeface="Tahoma" pitchFamily="34" charset="0"/>
            </a:endParaRPr>
          </a:p>
          <a:p>
            <a:pPr marL="0" lvl="0" indent="0">
              <a:lnSpc>
                <a:spcPct val="200000"/>
              </a:lnSpc>
              <a:buNone/>
            </a:pPr>
            <a:r>
              <a:rPr lang="fr-FR" sz="2400" b="1" dirty="0" smtClean="0">
                <a:solidFill>
                  <a:prstClr val="black"/>
                </a:solidFill>
                <a:latin typeface="Tahoma" pitchFamily="34" charset="0"/>
                <a:ea typeface="Tahoma" pitchFamily="34" charset="0"/>
                <a:cs typeface="Tahoma" pitchFamily="34" charset="0"/>
              </a:rPr>
              <a:t>La </a:t>
            </a:r>
            <a:r>
              <a:rPr lang="fr-FR" sz="2400" b="1" dirty="0">
                <a:solidFill>
                  <a:prstClr val="black"/>
                </a:solidFill>
                <a:latin typeface="Tahoma" pitchFamily="34" charset="0"/>
                <a:ea typeface="Tahoma" pitchFamily="34" charset="0"/>
                <a:cs typeface="Tahoma" pitchFamily="34" charset="0"/>
              </a:rPr>
              <a:t>commission, à l’issue de ses travaux, élabore un rapport qui intègre le projet de loi de finances amendé.  Ce rapport est déposé sur le bureau de l’Assemblée nationale pour être soumis à l’examen et au vote de la plénière. </a:t>
            </a:r>
          </a:p>
          <a:p>
            <a:pPr marL="0" indent="0">
              <a:lnSpc>
                <a:spcPct val="200000"/>
              </a:lnSpc>
              <a:buNone/>
            </a:pPr>
            <a:endParaRPr lang="fr-FR" sz="2400" b="1" dirty="0"/>
          </a:p>
        </p:txBody>
      </p:sp>
      <p:sp>
        <p:nvSpPr>
          <p:cNvPr id="2" name="Footer Placeholder 1"/>
          <p:cNvSpPr>
            <a:spLocks noGrp="1"/>
          </p:cNvSpPr>
          <p:nvPr>
            <p:ph type="ftr" sz="quarter" idx="11"/>
          </p:nvPr>
        </p:nvSpPr>
        <p:spPr/>
        <p:txBody>
          <a:bodyPr/>
          <a:lstStyle/>
          <a:p>
            <a:r>
              <a:rPr lang="fr-FR" smtClean="0"/>
              <a:t>Présenté par:  HOWANOU Albert                                    Honorable Député  à  l’Assemblée Nationale Togolaise</a:t>
            </a:r>
            <a:endParaRPr lang="fr-FR"/>
          </a:p>
        </p:txBody>
      </p:sp>
    </p:spTree>
    <p:extLst>
      <p:ext uri="{BB962C8B-B14F-4D97-AF65-F5344CB8AC3E}">
        <p14:creationId xmlns:p14="http://schemas.microsoft.com/office/powerpoint/2010/main" val="478941411"/>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838200" y="1244957"/>
            <a:ext cx="10515600" cy="5236805"/>
          </a:xfrm>
        </p:spPr>
        <p:txBody>
          <a:bodyPr>
            <a:normAutofit/>
          </a:bodyPr>
          <a:lstStyle/>
          <a:p>
            <a:pPr marL="0" lvl="0" indent="0" algn="just">
              <a:lnSpc>
                <a:spcPct val="200000"/>
              </a:lnSpc>
              <a:spcAft>
                <a:spcPts val="800"/>
              </a:spcAft>
              <a:buNone/>
            </a:pPr>
            <a:r>
              <a:rPr lang="fr-FR" sz="2400" b="1" dirty="0">
                <a:solidFill>
                  <a:prstClr val="black"/>
                </a:solidFill>
                <a:latin typeface="Tahoma" pitchFamily="34" charset="0"/>
                <a:ea typeface="Tahoma" pitchFamily="34" charset="0"/>
                <a:cs typeface="Tahoma" pitchFamily="34" charset="0"/>
              </a:rPr>
              <a:t>Comme mentionné plus haut, que ce soit en commission ou en plénière, les députés accordent une attention particulière aux secteurs sociaux pour s’assurer que des lignes budgétaires sont prévues et sont suffisamment dotées pour répondre aux besoins prioritaires et urgents des populations.  </a:t>
            </a:r>
            <a:endParaRPr lang="fr-FR" sz="2400" b="1" dirty="0" smtClean="0">
              <a:solidFill>
                <a:prstClr val="black"/>
              </a:solidFill>
              <a:latin typeface="Tahoma" pitchFamily="34" charset="0"/>
              <a:ea typeface="Tahoma" pitchFamily="34" charset="0"/>
              <a:cs typeface="Tahoma" pitchFamily="34" charset="0"/>
            </a:endParaRPr>
          </a:p>
          <a:p>
            <a:pPr marL="0" indent="0">
              <a:lnSpc>
                <a:spcPct val="200000"/>
              </a:lnSpc>
              <a:buNone/>
            </a:pPr>
            <a:endParaRPr lang="fr-FR" sz="2400" b="1" dirty="0">
              <a:latin typeface="Tahoma" pitchFamily="34" charset="0"/>
              <a:ea typeface="Tahoma" pitchFamily="34" charset="0"/>
              <a:cs typeface="Tahoma" pitchFamily="34" charset="0"/>
            </a:endParaRPr>
          </a:p>
        </p:txBody>
      </p:sp>
      <p:sp>
        <p:nvSpPr>
          <p:cNvPr id="2" name="Titre 1"/>
          <p:cNvSpPr>
            <a:spLocks noGrp="1"/>
          </p:cNvSpPr>
          <p:nvPr>
            <p:ph type="title"/>
          </p:nvPr>
        </p:nvSpPr>
        <p:spPr>
          <a:xfrm>
            <a:off x="838200" y="365125"/>
            <a:ext cx="10515600" cy="1141703"/>
          </a:xfrm>
        </p:spPr>
        <p:txBody>
          <a:bodyPr>
            <a:noAutofit/>
          </a:bodyPr>
          <a:lstStyle/>
          <a:p>
            <a:r>
              <a:rPr lang="fr-FR" sz="2400" b="1" dirty="0">
                <a:solidFill>
                  <a:srgbClr val="0070C0"/>
                </a:solidFill>
                <a:latin typeface="Tahoma" pitchFamily="34" charset="0"/>
                <a:ea typeface="Tahoma" pitchFamily="34" charset="0"/>
                <a:cs typeface="Tahoma" pitchFamily="34" charset="0"/>
              </a:rPr>
              <a:t>II- Rôle du parlement dans l’augmentation du budget de la santé</a:t>
            </a:r>
            <a:r>
              <a:rPr lang="fr-FR" sz="2400" dirty="0">
                <a:solidFill>
                  <a:srgbClr val="0070C0"/>
                </a:solidFill>
                <a:latin typeface="Tahoma" pitchFamily="34" charset="0"/>
                <a:ea typeface="Tahoma" pitchFamily="34" charset="0"/>
                <a:cs typeface="Tahoma" pitchFamily="34" charset="0"/>
              </a:rPr>
              <a:t/>
            </a:r>
            <a:br>
              <a:rPr lang="fr-FR" sz="2400" dirty="0">
                <a:solidFill>
                  <a:srgbClr val="0070C0"/>
                </a:solidFill>
                <a:latin typeface="Tahoma" pitchFamily="34" charset="0"/>
                <a:ea typeface="Tahoma" pitchFamily="34" charset="0"/>
                <a:cs typeface="Tahoma" pitchFamily="34" charset="0"/>
              </a:rPr>
            </a:br>
            <a:endParaRPr lang="fr-FR" sz="3200" dirty="0">
              <a:solidFill>
                <a:srgbClr val="0070C0"/>
              </a:solidFill>
              <a:latin typeface="Tahoma" pitchFamily="34" charset="0"/>
              <a:ea typeface="Tahoma" pitchFamily="34" charset="0"/>
              <a:cs typeface="Tahoma" pitchFamily="34" charset="0"/>
            </a:endParaRPr>
          </a:p>
        </p:txBody>
      </p:sp>
      <p:sp>
        <p:nvSpPr>
          <p:cNvPr id="4" name="Footer Placeholder 3"/>
          <p:cNvSpPr>
            <a:spLocks noGrp="1"/>
          </p:cNvSpPr>
          <p:nvPr>
            <p:ph type="ftr" sz="quarter" idx="11"/>
          </p:nvPr>
        </p:nvSpPr>
        <p:spPr/>
        <p:txBody>
          <a:bodyPr/>
          <a:lstStyle/>
          <a:p>
            <a:r>
              <a:rPr lang="fr-FR" smtClean="0"/>
              <a:t>Présenté par:  HOWANOU Albert                                    Honorable Député  à  l’Assemblée Nationale Togolaise</a:t>
            </a:r>
            <a:endParaRPr lang="fr-FR"/>
          </a:p>
        </p:txBody>
      </p:sp>
    </p:spTree>
    <p:extLst>
      <p:ext uri="{BB962C8B-B14F-4D97-AF65-F5344CB8AC3E}">
        <p14:creationId xmlns:p14="http://schemas.microsoft.com/office/powerpoint/2010/main" val="55302640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92369" y="191792"/>
            <a:ext cx="10972800" cy="6021441"/>
          </a:xfrm>
        </p:spPr>
        <p:txBody>
          <a:bodyPr>
            <a:normAutofit fontScale="85000" lnSpcReduction="10000"/>
          </a:bodyPr>
          <a:lstStyle/>
          <a:p>
            <a:pPr marL="0" lvl="0" indent="0" algn="just">
              <a:lnSpc>
                <a:spcPct val="210000"/>
              </a:lnSpc>
              <a:spcAft>
                <a:spcPts val="800"/>
              </a:spcAft>
              <a:buNone/>
            </a:pPr>
            <a:r>
              <a:rPr lang="fr-FR" sz="2400" b="1" dirty="0">
                <a:solidFill>
                  <a:prstClr val="black"/>
                </a:solidFill>
                <a:latin typeface="Tahoma" pitchFamily="34" charset="0"/>
                <a:ea typeface="Tahoma" pitchFamily="34" charset="0"/>
                <a:cs typeface="Tahoma" pitchFamily="34" charset="0"/>
              </a:rPr>
              <a:t>Ils exercent ainsi un contrôle budgétaire à priori à travers :</a:t>
            </a:r>
          </a:p>
          <a:p>
            <a:pPr marL="342900" lvl="0" indent="-342900" algn="just">
              <a:lnSpc>
                <a:spcPct val="210000"/>
              </a:lnSpc>
              <a:buFont typeface="Wingdings" pitchFamily="2" charset="2"/>
              <a:buChar char="q"/>
            </a:pPr>
            <a:r>
              <a:rPr lang="fr-FR" sz="2400" b="1" dirty="0">
                <a:solidFill>
                  <a:prstClr val="black"/>
                </a:solidFill>
                <a:latin typeface="Tahoma" pitchFamily="34" charset="0"/>
                <a:ea typeface="Tahoma" pitchFamily="34" charset="0"/>
                <a:cs typeface="Tahoma" pitchFamily="34" charset="0"/>
              </a:rPr>
              <a:t>une analyse des variations des prévisions budgétaires sur une période donnée (en général 3 ans) ;</a:t>
            </a:r>
          </a:p>
          <a:p>
            <a:pPr marL="342900" lvl="0" indent="-342900" algn="just">
              <a:lnSpc>
                <a:spcPct val="210000"/>
              </a:lnSpc>
              <a:buFont typeface="Wingdings" pitchFamily="2" charset="2"/>
              <a:buChar char="q"/>
            </a:pPr>
            <a:r>
              <a:rPr lang="fr-FR" sz="2400" b="1" dirty="0">
                <a:solidFill>
                  <a:prstClr val="black"/>
                </a:solidFill>
                <a:latin typeface="Tahoma" pitchFamily="34" charset="0"/>
                <a:ea typeface="Tahoma" pitchFamily="34" charset="0"/>
                <a:cs typeface="Tahoma" pitchFamily="34" charset="0"/>
              </a:rPr>
              <a:t>une vérification de la conformité des prévisions par rapport aux orientations de la politique nationale de développement (actuellement SCAPE) </a:t>
            </a:r>
            <a:r>
              <a:rPr lang="fr-FR" sz="2400" b="1" dirty="0" smtClean="0">
                <a:solidFill>
                  <a:prstClr val="black"/>
                </a:solidFill>
                <a:latin typeface="Tahoma" pitchFamily="34" charset="0"/>
                <a:ea typeface="Tahoma" pitchFamily="34" charset="0"/>
                <a:cs typeface="Tahoma" pitchFamily="34" charset="0"/>
              </a:rPr>
              <a:t>;</a:t>
            </a:r>
          </a:p>
          <a:p>
            <a:pPr marL="342900" lvl="0" indent="-342900" algn="just">
              <a:lnSpc>
                <a:spcPct val="210000"/>
              </a:lnSpc>
              <a:buFont typeface="Wingdings" pitchFamily="2" charset="2"/>
              <a:buChar char="q"/>
            </a:pPr>
            <a:r>
              <a:rPr lang="fr-FR" sz="2400" b="1" dirty="0">
                <a:solidFill>
                  <a:prstClr val="black"/>
                </a:solidFill>
                <a:latin typeface="Tahoma" pitchFamily="34" charset="0"/>
                <a:ea typeface="Tahoma" pitchFamily="34" charset="0"/>
                <a:cs typeface="Tahoma" pitchFamily="34" charset="0"/>
              </a:rPr>
              <a:t>une vérification du respect des déclarations à caractère international auxquelles le Togo a adhéré sur la part du budget à consacrer à un secteur donné;</a:t>
            </a:r>
          </a:p>
          <a:p>
            <a:pPr marL="342900" lvl="0" indent="-342900" algn="just">
              <a:lnSpc>
                <a:spcPct val="210000"/>
              </a:lnSpc>
              <a:spcAft>
                <a:spcPts val="800"/>
              </a:spcAft>
              <a:buFont typeface="Wingdings" pitchFamily="2" charset="2"/>
              <a:buChar char="q"/>
            </a:pPr>
            <a:r>
              <a:rPr lang="fr-FR" sz="2400" b="1" dirty="0">
                <a:solidFill>
                  <a:prstClr val="black"/>
                </a:solidFill>
                <a:latin typeface="Tahoma" pitchFamily="34" charset="0"/>
                <a:ea typeface="Tahoma" pitchFamily="34" charset="0"/>
                <a:cs typeface="Tahoma" pitchFamily="34" charset="0"/>
              </a:rPr>
              <a:t>une analyse du taux d’exécution des prévisions budgétaires au premier trimestre de l’année en cours et ceux arrêtés à fin décembre de l’année précédente.</a:t>
            </a:r>
          </a:p>
          <a:p>
            <a:pPr marL="342900" lvl="0" indent="-342900" algn="just">
              <a:lnSpc>
                <a:spcPct val="210000"/>
              </a:lnSpc>
              <a:buFont typeface="Times New Roman" panose="02020603050405020304" pitchFamily="18" charset="0"/>
              <a:buChar char="-"/>
            </a:pPr>
            <a:endParaRPr lang="fr-FR" sz="2400" b="1" dirty="0">
              <a:solidFill>
                <a:prstClr val="black"/>
              </a:solidFill>
              <a:latin typeface="Tahoma" pitchFamily="34" charset="0"/>
              <a:ea typeface="Tahoma" pitchFamily="34" charset="0"/>
              <a:cs typeface="Tahoma" pitchFamily="34" charset="0"/>
            </a:endParaRPr>
          </a:p>
          <a:p>
            <a:pPr>
              <a:lnSpc>
                <a:spcPct val="210000"/>
              </a:lnSpc>
            </a:pPr>
            <a:endParaRPr lang="fr-FR" sz="2400" dirty="0"/>
          </a:p>
        </p:txBody>
      </p:sp>
      <p:sp>
        <p:nvSpPr>
          <p:cNvPr id="4" name="Footer Placeholder 3"/>
          <p:cNvSpPr>
            <a:spLocks noGrp="1"/>
          </p:cNvSpPr>
          <p:nvPr>
            <p:ph type="ftr" sz="quarter" idx="11"/>
          </p:nvPr>
        </p:nvSpPr>
        <p:spPr/>
        <p:txBody>
          <a:bodyPr/>
          <a:lstStyle/>
          <a:p>
            <a:r>
              <a:rPr lang="fr-FR" smtClean="0"/>
              <a:t>Présenté par:  HOWANOU Albert                                    Honorable Député  à  l’Assemblée Nationale Togolaise</a:t>
            </a:r>
            <a:endParaRPr lang="fr-FR"/>
          </a:p>
        </p:txBody>
      </p:sp>
    </p:spTree>
    <p:extLst>
      <p:ext uri="{BB962C8B-B14F-4D97-AF65-F5344CB8AC3E}">
        <p14:creationId xmlns:p14="http://schemas.microsoft.com/office/powerpoint/2010/main" val="400782841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143</TotalTime>
  <Words>1312</Words>
  <Application>Microsoft Office PowerPoint</Application>
  <PresentationFormat>Grand écran</PresentationFormat>
  <Paragraphs>74</Paragraphs>
  <Slides>20</Slides>
  <Notes>0</Notes>
  <HiddenSlides>0</HiddenSlides>
  <MMClips>0</MMClips>
  <ScaleCrop>false</ScaleCrop>
  <HeadingPairs>
    <vt:vector size="8" baseType="variant">
      <vt:variant>
        <vt:lpstr>Polices utilisées</vt:lpstr>
      </vt:variant>
      <vt:variant>
        <vt:i4>9</vt:i4>
      </vt:variant>
      <vt:variant>
        <vt:lpstr>Thème</vt:lpstr>
      </vt:variant>
      <vt:variant>
        <vt:i4>1</vt:i4>
      </vt:variant>
      <vt:variant>
        <vt:lpstr>Serveurs OLE incorporés</vt:lpstr>
      </vt:variant>
      <vt:variant>
        <vt:i4>1</vt:i4>
      </vt:variant>
      <vt:variant>
        <vt:lpstr>Titres des diapositives</vt:lpstr>
      </vt:variant>
      <vt:variant>
        <vt:i4>20</vt:i4>
      </vt:variant>
    </vt:vector>
  </HeadingPairs>
  <TitlesOfParts>
    <vt:vector size="31" baseType="lpstr">
      <vt:lpstr>Calibri</vt:lpstr>
      <vt:lpstr>Impact</vt:lpstr>
      <vt:lpstr>Lucida Sans Unicode</vt:lpstr>
      <vt:lpstr>Tahoma</vt:lpstr>
      <vt:lpstr>Times New Roman</vt:lpstr>
      <vt:lpstr>Verdana</vt:lpstr>
      <vt:lpstr>Wingdings</vt:lpstr>
      <vt:lpstr>Wingdings 2</vt:lpstr>
      <vt:lpstr>Wingdings 3</vt:lpstr>
      <vt:lpstr>Concourse</vt:lpstr>
      <vt:lpstr>Image</vt:lpstr>
      <vt:lpstr>      Rôle du parlement dans le plaidoyer pour une augmentation du budget de la santé </vt:lpstr>
      <vt:lpstr>Présentation PowerPoint</vt:lpstr>
      <vt:lpstr>Présentation PowerPoint</vt:lpstr>
      <vt:lpstr>Présentation PowerPoint</vt:lpstr>
      <vt:lpstr>Présentation PowerPoint</vt:lpstr>
      <vt:lpstr>I- Procédure législative relative à la loi de finances initiale </vt:lpstr>
      <vt:lpstr>Présentation PowerPoint</vt:lpstr>
      <vt:lpstr>II- Rôle du parlement dans l’augmentation du budget de la santé </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Conclusion</vt:lpstr>
      <vt:lpstr>Présentation PowerPoint</vt:lpstr>
      <vt:lpstr>Présentation PowerPoint</vt:lpstr>
      <vt:lpstr>Présentation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Rôle du parlement dans le plaidoyer une augmentation du budget de la santé</dc:title>
  <dc:creator>hp</dc:creator>
  <cp:lastModifiedBy>TOSHIBA</cp:lastModifiedBy>
  <cp:revision>39</cp:revision>
  <cp:lastPrinted>2017-02-03T10:33:01Z</cp:lastPrinted>
  <dcterms:created xsi:type="dcterms:W3CDTF">2017-02-02T11:34:59Z</dcterms:created>
  <dcterms:modified xsi:type="dcterms:W3CDTF">2017-02-07T19:33:01Z</dcterms:modified>
</cp:coreProperties>
</file>